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24"/>
  </p:notesMasterIdLst>
  <p:handoutMasterIdLst>
    <p:handoutMasterId r:id="rId25"/>
  </p:handoutMasterIdLst>
  <p:sldIdLst>
    <p:sldId id="289" r:id="rId2"/>
    <p:sldId id="256" r:id="rId3"/>
    <p:sldId id="257" r:id="rId4"/>
    <p:sldId id="258" r:id="rId5"/>
    <p:sldId id="260" r:id="rId6"/>
    <p:sldId id="259" r:id="rId7"/>
    <p:sldId id="267" r:id="rId8"/>
    <p:sldId id="264" r:id="rId9"/>
    <p:sldId id="265" r:id="rId10"/>
    <p:sldId id="266" r:id="rId11"/>
    <p:sldId id="268" r:id="rId12"/>
    <p:sldId id="261" r:id="rId13"/>
    <p:sldId id="262" r:id="rId14"/>
    <p:sldId id="270" r:id="rId15"/>
    <p:sldId id="273" r:id="rId16"/>
    <p:sldId id="274" r:id="rId17"/>
    <p:sldId id="276" r:id="rId18"/>
    <p:sldId id="277" r:id="rId19"/>
    <p:sldId id="280" r:id="rId20"/>
    <p:sldId id="281" r:id="rId21"/>
    <p:sldId id="286" r:id="rId22"/>
    <p:sldId id="287" r:id="rId2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E8B4C60-A4CA-40B2-89F4-B2D882E2A35B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CA832B68-DDD6-4543-A8CF-720E318B86F0}">
      <dgm:prSet phldrT="[Text]" custT="1"/>
      <dgm:spPr>
        <a:solidFill>
          <a:srgbClr val="FFFF00"/>
        </a:solidFill>
        <a:ln>
          <a:solidFill>
            <a:srgbClr val="FF0000"/>
          </a:solidFill>
        </a:ln>
      </dgm:spPr>
      <dgm:t>
        <a:bodyPr/>
        <a:lstStyle/>
        <a:p>
          <a:r>
            <a:rPr lang="en-US" sz="2000" b="1" cap="none" spc="0" noProof="1" smtClean="0">
              <a:ln w="12700">
                <a:noFill/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</a:rPr>
            <a:t>Daftar</a:t>
          </a:r>
          <a:endParaRPr lang="en-US" sz="2000" b="1" cap="none" spc="0" noProof="1">
            <a:ln w="12700">
              <a:noFill/>
              <a:prstDash val="solid"/>
            </a:ln>
            <a:solidFill>
              <a:schemeClr val="tx1"/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Calibri" pitchFamily="34" charset="0"/>
          </a:endParaRPr>
        </a:p>
      </dgm:t>
    </dgm:pt>
    <dgm:pt modelId="{0B137E05-2D72-4372-8FAE-87F5380863CC}" type="parTrans" cxnId="{69B99A1F-64FC-441A-863B-29F9F0A71AB4}">
      <dgm:prSet/>
      <dgm:spPr/>
      <dgm:t>
        <a:bodyPr/>
        <a:lstStyle/>
        <a:p>
          <a:endParaRPr lang="en-US"/>
        </a:p>
      </dgm:t>
    </dgm:pt>
    <dgm:pt modelId="{F284979C-6EA0-4276-A77F-9BE3E69B6884}" type="sibTrans" cxnId="{69B99A1F-64FC-441A-863B-29F9F0A71AB4}">
      <dgm:prSet/>
      <dgm:spPr>
        <a:solidFill>
          <a:schemeClr val="accent6">
            <a:lumMod val="75000"/>
          </a:schemeClr>
        </a:solidFill>
      </dgm:spPr>
      <dgm:t>
        <a:bodyPr/>
        <a:lstStyle/>
        <a:p>
          <a:endParaRPr lang="en-US"/>
        </a:p>
      </dgm:t>
    </dgm:pt>
    <dgm:pt modelId="{FCCEE601-5629-440A-A08A-ABF53C592ADF}">
      <dgm:prSet phldrT="[Text]" custT="1"/>
      <dgm:spPr>
        <a:solidFill>
          <a:srgbClr val="FF0000"/>
        </a:solidFill>
        <a:ln>
          <a:solidFill>
            <a:srgbClr val="002060"/>
          </a:solidFill>
        </a:ln>
      </dgm:spPr>
      <dgm:t>
        <a:bodyPr/>
        <a:lstStyle/>
        <a:p>
          <a:r>
            <a:rPr lang="en-US" sz="2000" b="1" noProof="1" smtClean="0">
              <a:solidFill>
                <a:schemeClr val="bg1"/>
              </a:solidFill>
              <a:latin typeface="Calibri" pitchFamily="34" charset="0"/>
            </a:rPr>
            <a:t>Inventaris</a:t>
          </a:r>
          <a:endParaRPr lang="en-US" sz="2000" b="1" noProof="1">
            <a:solidFill>
              <a:schemeClr val="bg1"/>
            </a:solidFill>
            <a:latin typeface="Calibri" pitchFamily="34" charset="0"/>
          </a:endParaRPr>
        </a:p>
      </dgm:t>
    </dgm:pt>
    <dgm:pt modelId="{3545A6B7-F2A1-4DFF-AA14-9D350C7DAE0C}" type="parTrans" cxnId="{CDA5B7D9-F920-4397-B289-898D6F9138E0}">
      <dgm:prSet/>
      <dgm:spPr/>
      <dgm:t>
        <a:bodyPr/>
        <a:lstStyle/>
        <a:p>
          <a:endParaRPr lang="en-US"/>
        </a:p>
      </dgm:t>
    </dgm:pt>
    <dgm:pt modelId="{2BBDAD4F-693C-48FA-9569-5C3B30FA09CD}" type="sibTrans" cxnId="{CDA5B7D9-F920-4397-B289-898D6F9138E0}">
      <dgm:prSet/>
      <dgm:spPr>
        <a:solidFill>
          <a:schemeClr val="accent4">
            <a:lumMod val="75000"/>
            <a:lumOff val="25000"/>
          </a:schemeClr>
        </a:solidFill>
        <a:ln>
          <a:solidFill>
            <a:schemeClr val="accent1">
              <a:lumMod val="25000"/>
            </a:schemeClr>
          </a:solidFill>
        </a:ln>
      </dgm:spPr>
      <dgm:t>
        <a:bodyPr/>
        <a:lstStyle/>
        <a:p>
          <a:endParaRPr lang="en-US"/>
        </a:p>
      </dgm:t>
    </dgm:pt>
    <dgm:pt modelId="{AFFAEDB0-7C58-4FED-9431-C09BB2DC1669}">
      <dgm:prSet phldrT="[Text]"/>
      <dgm:spPr>
        <a:solidFill>
          <a:srgbClr val="00B050"/>
        </a:solidFill>
      </dgm:spPr>
      <dgm:t>
        <a:bodyPr/>
        <a:lstStyle/>
        <a:p>
          <a:r>
            <a:rPr lang="en-US" b="1" noProof="1" smtClean="0">
              <a:solidFill>
                <a:schemeClr val="tx1"/>
              </a:solidFill>
              <a:latin typeface="Calibri" pitchFamily="34" charset="0"/>
            </a:rPr>
            <a:t>Guide</a:t>
          </a:r>
          <a:endParaRPr lang="en-US" b="1" noProof="1">
            <a:solidFill>
              <a:schemeClr val="tx1"/>
            </a:solidFill>
            <a:latin typeface="Calibri" pitchFamily="34" charset="0"/>
          </a:endParaRPr>
        </a:p>
      </dgm:t>
    </dgm:pt>
    <dgm:pt modelId="{37F514EE-1321-44D8-B49F-85D72D9E503A}" type="parTrans" cxnId="{D161A5F4-BC3F-47F2-89A1-E53BF58A7EB7}">
      <dgm:prSet/>
      <dgm:spPr/>
      <dgm:t>
        <a:bodyPr/>
        <a:lstStyle/>
        <a:p>
          <a:endParaRPr lang="en-US"/>
        </a:p>
      </dgm:t>
    </dgm:pt>
    <dgm:pt modelId="{93B70646-A067-4F86-9638-357F1FC6FD39}" type="sibTrans" cxnId="{D161A5F4-BC3F-47F2-89A1-E53BF58A7EB7}">
      <dgm:prSet/>
      <dgm:spPr/>
      <dgm:t>
        <a:bodyPr/>
        <a:lstStyle/>
        <a:p>
          <a:endParaRPr lang="en-US"/>
        </a:p>
      </dgm:t>
    </dgm:pt>
    <dgm:pt modelId="{4434A1C7-4128-4EB7-BADA-573447BA98FF}" type="pres">
      <dgm:prSet presAssocID="{9E8B4C60-A4CA-40B2-89F4-B2D882E2A35B}" presName="Name0" presStyleCnt="0">
        <dgm:presLayoutVars>
          <dgm:dir/>
          <dgm:resizeHandles val="exact"/>
        </dgm:presLayoutVars>
      </dgm:prSet>
      <dgm:spPr/>
    </dgm:pt>
    <dgm:pt modelId="{C5C74D20-C325-4DDB-B525-9184F27B4DDD}" type="pres">
      <dgm:prSet presAssocID="{9E8B4C60-A4CA-40B2-89F4-B2D882E2A35B}" presName="vNodes" presStyleCnt="0"/>
      <dgm:spPr/>
    </dgm:pt>
    <dgm:pt modelId="{5F823396-AFEB-445F-B3A3-633FD26DA34C}" type="pres">
      <dgm:prSet presAssocID="{CA832B68-DDD6-4543-A8CF-720E318B86F0}" presName="node" presStyleLbl="node1" presStyleIdx="0" presStyleCnt="3" custScaleX="108767" custLinFactY="7604" custLinFactNeighborX="-3243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7D33A0-1C74-4650-BEC5-EE8F0CD866D4}" type="pres">
      <dgm:prSet presAssocID="{F284979C-6EA0-4276-A77F-9BE3E69B6884}" presName="spacerT" presStyleCnt="0"/>
      <dgm:spPr/>
    </dgm:pt>
    <dgm:pt modelId="{7F958A64-7E87-4A0E-8ABB-F9F12D4EA931}" type="pres">
      <dgm:prSet presAssocID="{F284979C-6EA0-4276-A77F-9BE3E69B6884}" presName="sibTrans" presStyleLbl="sibTrans2D1" presStyleIdx="0" presStyleCnt="2" custScaleY="130635" custLinFactNeighborX="-8806" custLinFactNeighborY="66652"/>
      <dgm:spPr/>
      <dgm:t>
        <a:bodyPr/>
        <a:lstStyle/>
        <a:p>
          <a:endParaRPr lang="en-US"/>
        </a:p>
      </dgm:t>
    </dgm:pt>
    <dgm:pt modelId="{4EC07C61-FE05-4302-B2C5-36A20C85309D}" type="pres">
      <dgm:prSet presAssocID="{F284979C-6EA0-4276-A77F-9BE3E69B6884}" presName="spacerB" presStyleCnt="0"/>
      <dgm:spPr/>
    </dgm:pt>
    <dgm:pt modelId="{BC7118CA-C22E-48FF-8581-605341E7D55E}" type="pres">
      <dgm:prSet presAssocID="{FCCEE601-5629-440A-A08A-ABF53C592ADF}" presName="node" presStyleLbl="node1" presStyleIdx="1" presStyleCnt="3" custScaleX="116652" custLinFactNeighborX="-5713" custLinFactNeighborY="-4601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8CD7B3-58B6-4E74-B570-B03FAE4C556F}" type="pres">
      <dgm:prSet presAssocID="{9E8B4C60-A4CA-40B2-89F4-B2D882E2A35B}" presName="sibTransLast" presStyleLbl="sibTrans2D1" presStyleIdx="1" presStyleCnt="2" custScaleX="77370" custLinFactNeighborX="25352" custLinFactNeighborY="24283"/>
      <dgm:spPr/>
      <dgm:t>
        <a:bodyPr/>
        <a:lstStyle/>
        <a:p>
          <a:endParaRPr lang="en-US"/>
        </a:p>
      </dgm:t>
    </dgm:pt>
    <dgm:pt modelId="{EEE0D305-2677-42A9-8200-C9136FEB9386}" type="pres">
      <dgm:prSet presAssocID="{9E8B4C60-A4CA-40B2-89F4-B2D882E2A35B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B0233C7A-DD97-4101-843B-C180FCAC04CA}" type="pres">
      <dgm:prSet presAssocID="{9E8B4C60-A4CA-40B2-89F4-B2D882E2A35B}" presName="lastNode" presStyleLbl="node1" presStyleIdx="2" presStyleCnt="3" custScaleX="72970" custScaleY="62149" custLinFactNeighborX="31931" custLinFactNeighborY="-236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D1E29C1-24A1-4AF6-B5AF-6860213E7E9E}" type="presOf" srcId="{2BBDAD4F-693C-48FA-9569-5C3B30FA09CD}" destId="{078CD7B3-58B6-4E74-B570-B03FAE4C556F}" srcOrd="0" destOrd="0" presId="urn:microsoft.com/office/officeart/2005/8/layout/equation2"/>
    <dgm:cxn modelId="{D161A5F4-BC3F-47F2-89A1-E53BF58A7EB7}" srcId="{9E8B4C60-A4CA-40B2-89F4-B2D882E2A35B}" destId="{AFFAEDB0-7C58-4FED-9431-C09BB2DC1669}" srcOrd="2" destOrd="0" parTransId="{37F514EE-1321-44D8-B49F-85D72D9E503A}" sibTransId="{93B70646-A067-4F86-9638-357F1FC6FD39}"/>
    <dgm:cxn modelId="{69B99A1F-64FC-441A-863B-29F9F0A71AB4}" srcId="{9E8B4C60-A4CA-40B2-89F4-B2D882E2A35B}" destId="{CA832B68-DDD6-4543-A8CF-720E318B86F0}" srcOrd="0" destOrd="0" parTransId="{0B137E05-2D72-4372-8FAE-87F5380863CC}" sibTransId="{F284979C-6EA0-4276-A77F-9BE3E69B6884}"/>
    <dgm:cxn modelId="{90C142B6-E8AC-41AC-A3A0-618117B43E8F}" type="presOf" srcId="{2BBDAD4F-693C-48FA-9569-5C3B30FA09CD}" destId="{EEE0D305-2677-42A9-8200-C9136FEB9386}" srcOrd="1" destOrd="0" presId="urn:microsoft.com/office/officeart/2005/8/layout/equation2"/>
    <dgm:cxn modelId="{8F0F3F97-C43E-45ED-AB16-F38F902C6825}" type="presOf" srcId="{9E8B4C60-A4CA-40B2-89F4-B2D882E2A35B}" destId="{4434A1C7-4128-4EB7-BADA-573447BA98FF}" srcOrd="0" destOrd="0" presId="urn:microsoft.com/office/officeart/2005/8/layout/equation2"/>
    <dgm:cxn modelId="{4A1194ED-FCAD-48C8-B589-55EBCA0AC300}" type="presOf" srcId="{F284979C-6EA0-4276-A77F-9BE3E69B6884}" destId="{7F958A64-7E87-4A0E-8ABB-F9F12D4EA931}" srcOrd="0" destOrd="0" presId="urn:microsoft.com/office/officeart/2005/8/layout/equation2"/>
    <dgm:cxn modelId="{A96D1B0B-DD22-40E0-98B8-C54564AC7343}" type="presOf" srcId="{CA832B68-DDD6-4543-A8CF-720E318B86F0}" destId="{5F823396-AFEB-445F-B3A3-633FD26DA34C}" srcOrd="0" destOrd="0" presId="urn:microsoft.com/office/officeart/2005/8/layout/equation2"/>
    <dgm:cxn modelId="{CDA5B7D9-F920-4397-B289-898D6F9138E0}" srcId="{9E8B4C60-A4CA-40B2-89F4-B2D882E2A35B}" destId="{FCCEE601-5629-440A-A08A-ABF53C592ADF}" srcOrd="1" destOrd="0" parTransId="{3545A6B7-F2A1-4DFF-AA14-9D350C7DAE0C}" sibTransId="{2BBDAD4F-693C-48FA-9569-5C3B30FA09CD}"/>
    <dgm:cxn modelId="{F4511316-387B-416A-9BC9-F2EF15145DDD}" type="presOf" srcId="{FCCEE601-5629-440A-A08A-ABF53C592ADF}" destId="{BC7118CA-C22E-48FF-8581-605341E7D55E}" srcOrd="0" destOrd="0" presId="urn:microsoft.com/office/officeart/2005/8/layout/equation2"/>
    <dgm:cxn modelId="{4DEB9813-BA6E-4E48-AD35-9AD57B4E4F7A}" type="presOf" srcId="{AFFAEDB0-7C58-4FED-9431-C09BB2DC1669}" destId="{B0233C7A-DD97-4101-843B-C180FCAC04CA}" srcOrd="0" destOrd="0" presId="urn:microsoft.com/office/officeart/2005/8/layout/equation2"/>
    <dgm:cxn modelId="{78E2772F-6031-48AD-A934-65AF248F2059}" type="presParOf" srcId="{4434A1C7-4128-4EB7-BADA-573447BA98FF}" destId="{C5C74D20-C325-4DDB-B525-9184F27B4DDD}" srcOrd="0" destOrd="0" presId="urn:microsoft.com/office/officeart/2005/8/layout/equation2"/>
    <dgm:cxn modelId="{D07B572E-F968-4B36-8A78-2DB07C6EB414}" type="presParOf" srcId="{C5C74D20-C325-4DDB-B525-9184F27B4DDD}" destId="{5F823396-AFEB-445F-B3A3-633FD26DA34C}" srcOrd="0" destOrd="0" presId="urn:microsoft.com/office/officeart/2005/8/layout/equation2"/>
    <dgm:cxn modelId="{E07409BC-65D5-44AA-9BEF-295640DD989E}" type="presParOf" srcId="{C5C74D20-C325-4DDB-B525-9184F27B4DDD}" destId="{C27D33A0-1C74-4650-BEC5-EE8F0CD866D4}" srcOrd="1" destOrd="0" presId="urn:microsoft.com/office/officeart/2005/8/layout/equation2"/>
    <dgm:cxn modelId="{0DE6E0D4-022E-4CD8-8C41-9CEA0BFC63FE}" type="presParOf" srcId="{C5C74D20-C325-4DDB-B525-9184F27B4DDD}" destId="{7F958A64-7E87-4A0E-8ABB-F9F12D4EA931}" srcOrd="2" destOrd="0" presId="urn:microsoft.com/office/officeart/2005/8/layout/equation2"/>
    <dgm:cxn modelId="{42270BD9-B6DA-4BCF-A13C-8EC9B0EB4EFB}" type="presParOf" srcId="{C5C74D20-C325-4DDB-B525-9184F27B4DDD}" destId="{4EC07C61-FE05-4302-B2C5-36A20C85309D}" srcOrd="3" destOrd="0" presId="urn:microsoft.com/office/officeart/2005/8/layout/equation2"/>
    <dgm:cxn modelId="{8EE6053C-AFC3-4FA7-9502-C889FEC35367}" type="presParOf" srcId="{C5C74D20-C325-4DDB-B525-9184F27B4DDD}" destId="{BC7118CA-C22E-48FF-8581-605341E7D55E}" srcOrd="4" destOrd="0" presId="urn:microsoft.com/office/officeart/2005/8/layout/equation2"/>
    <dgm:cxn modelId="{429F5A39-A21F-45C7-AF93-837928E2D64A}" type="presParOf" srcId="{4434A1C7-4128-4EB7-BADA-573447BA98FF}" destId="{078CD7B3-58B6-4E74-B570-B03FAE4C556F}" srcOrd="1" destOrd="0" presId="urn:microsoft.com/office/officeart/2005/8/layout/equation2"/>
    <dgm:cxn modelId="{1E9FC170-D060-408F-8227-18E641B9019A}" type="presParOf" srcId="{078CD7B3-58B6-4E74-B570-B03FAE4C556F}" destId="{EEE0D305-2677-42A9-8200-C9136FEB9386}" srcOrd="0" destOrd="0" presId="urn:microsoft.com/office/officeart/2005/8/layout/equation2"/>
    <dgm:cxn modelId="{7228840B-89D7-4C6D-BCE0-30E443ADC216}" type="presParOf" srcId="{4434A1C7-4128-4EB7-BADA-573447BA98FF}" destId="{B0233C7A-DD97-4101-843B-C180FCAC04CA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F823396-AFEB-445F-B3A3-633FD26DA34C}">
      <dsp:nvSpPr>
        <dsp:cNvPr id="0" name=""/>
        <dsp:cNvSpPr/>
      </dsp:nvSpPr>
      <dsp:spPr>
        <a:xfrm>
          <a:off x="1016157" y="213466"/>
          <a:ext cx="1472154" cy="1353493"/>
        </a:xfrm>
        <a:prstGeom prst="ellipse">
          <a:avLst/>
        </a:prstGeom>
        <a:solidFill>
          <a:srgbClr val="FFFF00"/>
        </a:solidFill>
        <a:ln w="11429" cap="flat" cmpd="sng" algn="ctr">
          <a:solidFill>
            <a:srgbClr val="FF0000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cap="none" spc="0" noProof="1" smtClean="0">
              <a:ln w="12700">
                <a:noFill/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alibri" pitchFamily="34" charset="0"/>
            </a:rPr>
            <a:t>Daftar</a:t>
          </a:r>
          <a:endParaRPr lang="en-US" sz="2000" b="1" kern="1200" cap="none" spc="0" noProof="1">
            <a:ln w="12700">
              <a:noFill/>
              <a:prstDash val="solid"/>
            </a:ln>
            <a:solidFill>
              <a:schemeClr val="tx1"/>
            </a:solidFill>
            <a:effectLst>
              <a:outerShdw blurRad="41275" dist="20320" dir="1800000" algn="tl" rotWithShape="0">
                <a:srgbClr val="000000">
                  <a:alpha val="40000"/>
                </a:srgbClr>
              </a:outerShdw>
            </a:effectLst>
            <a:latin typeface="Calibri" pitchFamily="34" charset="0"/>
          </a:endParaRPr>
        </a:p>
      </dsp:txBody>
      <dsp:txXfrm>
        <a:off x="1231749" y="411680"/>
        <a:ext cx="1040970" cy="957065"/>
      </dsp:txXfrm>
    </dsp:sp>
    <dsp:sp modelId="{7F958A64-7E87-4A0E-8ABB-F9F12D4EA931}">
      <dsp:nvSpPr>
        <dsp:cNvPr id="0" name=""/>
        <dsp:cNvSpPr/>
      </dsp:nvSpPr>
      <dsp:spPr>
        <a:xfrm>
          <a:off x="1334486" y="1537293"/>
          <a:ext cx="785026" cy="1025518"/>
        </a:xfrm>
        <a:prstGeom prst="mathPlus">
          <a:avLst/>
        </a:prstGeom>
        <a:solidFill>
          <a:schemeClr val="accent6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/>
        </a:p>
      </dsp:txBody>
      <dsp:txXfrm>
        <a:off x="1438541" y="1957733"/>
        <a:ext cx="576916" cy="184638"/>
      </dsp:txXfrm>
    </dsp:sp>
    <dsp:sp modelId="{BC7118CA-C22E-48FF-8581-605341E7D55E}">
      <dsp:nvSpPr>
        <dsp:cNvPr id="0" name=""/>
        <dsp:cNvSpPr/>
      </dsp:nvSpPr>
      <dsp:spPr>
        <a:xfrm>
          <a:off x="929365" y="2548893"/>
          <a:ext cx="1578877" cy="1353493"/>
        </a:xfrm>
        <a:prstGeom prst="ellipse">
          <a:avLst/>
        </a:prstGeom>
        <a:solidFill>
          <a:srgbClr val="FF0000"/>
        </a:solidFill>
        <a:ln w="11429" cap="flat" cmpd="sng" algn="ctr">
          <a:solidFill>
            <a:srgbClr val="002060"/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noProof="1" smtClean="0">
              <a:solidFill>
                <a:schemeClr val="bg1"/>
              </a:solidFill>
              <a:latin typeface="Calibri" pitchFamily="34" charset="0"/>
            </a:rPr>
            <a:t>Inventaris</a:t>
          </a:r>
          <a:endParaRPr lang="en-US" sz="2000" b="1" kern="1200" noProof="1">
            <a:solidFill>
              <a:schemeClr val="bg1"/>
            </a:solidFill>
            <a:latin typeface="Calibri" pitchFamily="34" charset="0"/>
          </a:endParaRPr>
        </a:p>
      </dsp:txBody>
      <dsp:txXfrm>
        <a:off x="1160586" y="2747107"/>
        <a:ext cx="1116435" cy="957065"/>
      </dsp:txXfrm>
    </dsp:sp>
    <dsp:sp modelId="{078CD7B3-58B6-4E74-B570-B03FAE4C556F}">
      <dsp:nvSpPr>
        <dsp:cNvPr id="0" name=""/>
        <dsp:cNvSpPr/>
      </dsp:nvSpPr>
      <dsp:spPr>
        <a:xfrm rot="21433864">
          <a:off x="3052969" y="1859719"/>
          <a:ext cx="503390" cy="503499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lumMod val="75000"/>
            <a:lumOff val="25000"/>
          </a:schemeClr>
        </a:solidFill>
        <a:ln>
          <a:solidFill>
            <a:schemeClr val="accent1">
              <a:lumMod val="25000"/>
            </a:schemeClr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3053057" y="1964067"/>
        <a:ext cx="352373" cy="302099"/>
      </dsp:txXfrm>
    </dsp:sp>
    <dsp:sp modelId="{B0233C7A-DD97-4101-843B-C180FCAC04CA}">
      <dsp:nvSpPr>
        <dsp:cNvPr id="0" name=""/>
        <dsp:cNvSpPr/>
      </dsp:nvSpPr>
      <dsp:spPr>
        <a:xfrm>
          <a:off x="3732819" y="1071570"/>
          <a:ext cx="1975288" cy="1682365"/>
        </a:xfrm>
        <a:prstGeom prst="ellipse">
          <a:avLst/>
        </a:prstGeom>
        <a:solidFill>
          <a:srgbClr val="00B050"/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2070" tIns="52070" rIns="52070" bIns="52070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b="1" kern="1200" noProof="1" smtClean="0">
              <a:solidFill>
                <a:schemeClr val="tx1"/>
              </a:solidFill>
              <a:latin typeface="Calibri" pitchFamily="34" charset="0"/>
            </a:rPr>
            <a:t>Guide</a:t>
          </a:r>
          <a:endParaRPr lang="en-US" sz="4100" b="1" kern="1200" noProof="1">
            <a:solidFill>
              <a:schemeClr val="tx1"/>
            </a:solidFill>
            <a:latin typeface="Calibri" pitchFamily="34" charset="0"/>
          </a:endParaRPr>
        </a:p>
      </dsp:txBody>
      <dsp:txXfrm>
        <a:off x="4022093" y="1317947"/>
        <a:ext cx="1396740" cy="118961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22D247-1E87-4B6A-97CE-09C7D59E034C}" type="datetimeFigureOut">
              <a:rPr lang="id-ID" smtClean="0"/>
              <a:pPr/>
              <a:t>10/02/2021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2BC0CD-923E-416A-90DA-A8FEC211EEFB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4213595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CE8950-93E8-4D03-B6D8-77DF5E16BCBC}" type="datetimeFigureOut">
              <a:rPr lang="id-ID" smtClean="0"/>
              <a:pPr/>
              <a:t>10/02/2021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A2302-BBA0-48BE-9379-3B9D258C3A1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90470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50180" name="Slide Number Placeholder 3"/>
          <p:cNvSpPr txBox="1">
            <a:spLocks noGrp="1"/>
          </p:cNvSpPr>
          <p:nvPr/>
        </p:nvSpPr>
        <p:spPr bwMode="auto">
          <a:xfrm>
            <a:off x="3884613" y="8684246"/>
            <a:ext cx="2971800" cy="4582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870" tIns="45935" rIns="91870" bIns="45935"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/>
            <a:fld id="{59A674F1-4DCA-41C7-BB1A-2BAFC9A7D5F0}" type="slidenum">
              <a:rPr lang="en-US" sz="1200"/>
              <a:pPr algn="r" eaLnBrk="1" hangingPunct="1"/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d-ID" smtClean="0"/>
          </a:p>
        </p:txBody>
      </p:sp>
      <p:sp>
        <p:nvSpPr>
          <p:cNvPr id="1218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4F22399-DF74-4214-8E7D-60475A9E5DD7}" type="slidenum">
              <a:rPr lang="en-US" smtClean="0">
                <a:solidFill>
                  <a:srgbClr val="000000"/>
                </a:solidFill>
              </a:rPr>
              <a:pPr/>
              <a:t>7</a:t>
            </a:fld>
            <a:endParaRPr lang="en-US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01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altLang="id-ID" smtClean="0"/>
          </a:p>
        </p:txBody>
      </p:sp>
      <p:sp>
        <p:nvSpPr>
          <p:cNvPr id="901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9C617A4-A3C5-4A04-9926-9156863ADE7E}" type="slidenum">
              <a:rPr lang="en-US" altLang="id-ID" smtClean="0">
                <a:latin typeface="Arial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20</a:t>
            </a:fld>
            <a:endParaRPr lang="en-US" altLang="id-ID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5C02-B803-48CE-AD35-BA51860DB249}" type="datetimeFigureOut">
              <a:rPr lang="id-ID" smtClean="0"/>
              <a:pPr/>
              <a:t>10/02/2021</a:t>
            </a:fld>
            <a:endParaRPr lang="id-ID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5A032CB-7311-472B-B8A6-40FFF4CF391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5C02-B803-48CE-AD35-BA51860DB249}" type="datetimeFigureOut">
              <a:rPr lang="id-ID" smtClean="0"/>
              <a:pPr/>
              <a:t>10/02/2021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32CB-7311-472B-B8A6-40FFF4CF391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15A032CB-7311-472B-B8A6-40FFF4CF391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5C02-B803-48CE-AD35-BA51860DB249}" type="datetimeFigureOut">
              <a:rPr lang="id-ID" smtClean="0"/>
              <a:pPr/>
              <a:t>10/02/2021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5C02-B803-48CE-AD35-BA51860DB249}" type="datetimeFigureOut">
              <a:rPr lang="id-ID" smtClean="0"/>
              <a:pPr/>
              <a:t>10/02/2021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15A032CB-7311-472B-B8A6-40FFF4CF391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5C02-B803-48CE-AD35-BA51860DB249}" type="datetimeFigureOut">
              <a:rPr lang="id-ID" smtClean="0"/>
              <a:pPr/>
              <a:t>10/02/2021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5A032CB-7311-472B-B8A6-40FFF4CF391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9B65C02-B803-48CE-AD35-BA51860DB249}" type="datetimeFigureOut">
              <a:rPr lang="id-ID" smtClean="0"/>
              <a:pPr/>
              <a:t>10/02/2021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032CB-7311-472B-B8A6-40FFF4CF391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5C02-B803-48CE-AD35-BA51860DB249}" type="datetimeFigureOut">
              <a:rPr lang="id-ID" smtClean="0"/>
              <a:pPr/>
              <a:t>10/02/2021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id-ID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15A032CB-7311-472B-B8A6-40FFF4CF391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5C02-B803-48CE-AD35-BA51860DB249}" type="datetimeFigureOut">
              <a:rPr lang="id-ID" smtClean="0"/>
              <a:pPr/>
              <a:t>10/02/2021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15A032CB-7311-472B-B8A6-40FFF4CF391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5C02-B803-48CE-AD35-BA51860DB249}" type="datetimeFigureOut">
              <a:rPr lang="id-ID" smtClean="0"/>
              <a:pPr/>
              <a:t>10/02/2021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5A032CB-7311-472B-B8A6-40FFF4CF3916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5A032CB-7311-472B-B8A6-40FFF4CF391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B65C02-B803-48CE-AD35-BA51860DB249}" type="datetimeFigureOut">
              <a:rPr lang="id-ID" smtClean="0"/>
              <a:pPr/>
              <a:t>10/02/2021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15A032CB-7311-472B-B8A6-40FFF4CF391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9B65C02-B803-48CE-AD35-BA51860DB249}" type="datetimeFigureOut">
              <a:rPr lang="id-ID" smtClean="0"/>
              <a:pPr/>
              <a:t>10/02/2021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9B65C02-B803-48CE-AD35-BA51860DB249}" type="datetimeFigureOut">
              <a:rPr lang="id-ID" smtClean="0"/>
              <a:pPr/>
              <a:t>10/02/2021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id-ID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15A032CB-7311-472B-B8A6-40FFF4CF3916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2714620"/>
            <a:ext cx="7772400" cy="1470025"/>
          </a:xfrm>
        </p:spPr>
        <p:txBody>
          <a:bodyPr/>
          <a:lstStyle/>
          <a:p>
            <a:r>
              <a:rPr lang="id-ID" b="1" dirty="0" smtClean="0">
                <a:solidFill>
                  <a:schemeClr val="tx1"/>
                </a:solidFill>
              </a:rPr>
              <a:t>Pengelolaan Arsip Statis</a:t>
            </a:r>
            <a:endParaRPr lang="id-ID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47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ChangeArrowheads="1"/>
          </p:cNvSpPr>
          <p:nvPr/>
        </p:nvSpPr>
        <p:spPr bwMode="auto">
          <a:xfrm rot="-3441551">
            <a:off x="5698332" y="2683669"/>
            <a:ext cx="990600" cy="804863"/>
          </a:xfrm>
          <a:prstGeom prst="leftArrow">
            <a:avLst>
              <a:gd name="adj1" fmla="val 50000"/>
              <a:gd name="adj2" fmla="val 307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771" name="AutoShape 3"/>
          <p:cNvSpPr>
            <a:spLocks noChangeArrowheads="1"/>
          </p:cNvSpPr>
          <p:nvPr/>
        </p:nvSpPr>
        <p:spPr bwMode="auto">
          <a:xfrm rot="-8312457">
            <a:off x="2514600" y="3124201"/>
            <a:ext cx="990600" cy="804863"/>
          </a:xfrm>
          <a:prstGeom prst="leftArrow">
            <a:avLst>
              <a:gd name="adj1" fmla="val 50000"/>
              <a:gd name="adj2" fmla="val 307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3277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0430" y="3429000"/>
            <a:ext cx="2435225" cy="2411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1" y="1676401"/>
            <a:ext cx="2663825" cy="182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1" y="381001"/>
            <a:ext cx="2663825" cy="182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277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1" y="1143001"/>
            <a:ext cx="2663825" cy="1820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6629400" y="1524001"/>
            <a:ext cx="1981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Nilai Guna Intrinsik</a:t>
            </a:r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609600" y="2133601"/>
            <a:ext cx="1981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Nilai Guna Kebuktian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3581400" y="685801"/>
            <a:ext cx="2133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Nilai Guna Informasional</a:t>
            </a:r>
          </a:p>
        </p:txBody>
      </p:sp>
      <p:sp>
        <p:nvSpPr>
          <p:cNvPr id="32779" name="Text Box 11"/>
          <p:cNvSpPr txBox="1">
            <a:spLocks noChangeArrowheads="1"/>
          </p:cNvSpPr>
          <p:nvPr/>
        </p:nvSpPr>
        <p:spPr bwMode="auto">
          <a:xfrm>
            <a:off x="3505200" y="4038601"/>
            <a:ext cx="2514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>
                <a:solidFill>
                  <a:schemeClr val="bg1"/>
                </a:solidFill>
              </a:rPr>
              <a:t>Arsip Bernilai Guna Sekunder</a:t>
            </a:r>
          </a:p>
        </p:txBody>
      </p:sp>
      <p:sp>
        <p:nvSpPr>
          <p:cNvPr id="32780" name="AutoShape 12"/>
          <p:cNvSpPr>
            <a:spLocks noChangeArrowheads="1"/>
          </p:cNvSpPr>
          <p:nvPr/>
        </p:nvSpPr>
        <p:spPr bwMode="auto">
          <a:xfrm rot="-5400000">
            <a:off x="4098132" y="2302669"/>
            <a:ext cx="990600" cy="804863"/>
          </a:xfrm>
          <a:prstGeom prst="leftArrow">
            <a:avLst>
              <a:gd name="adj1" fmla="val 50000"/>
              <a:gd name="adj2" fmla="val 307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5572140"/>
            <a:ext cx="9144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/>
          </a:p>
          <a:p>
            <a:pPr algn="ctr"/>
            <a:r>
              <a:rPr lang="it-IT" dirty="0" smtClean="0"/>
              <a:t> Peraturan Kepala Anri </a:t>
            </a:r>
            <a:r>
              <a:rPr lang="en-US" dirty="0" err="1" smtClean="0"/>
              <a:t>Nomor</a:t>
            </a:r>
            <a:r>
              <a:rPr lang="en-US" dirty="0" smtClean="0"/>
              <a:t> 19 </a:t>
            </a:r>
            <a:r>
              <a:rPr lang="en-US" dirty="0" err="1" smtClean="0"/>
              <a:t>Tahun</a:t>
            </a:r>
            <a:r>
              <a:rPr lang="en-US" dirty="0" smtClean="0"/>
              <a:t> 2011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</a:p>
          <a:p>
            <a:pPr algn="ctr"/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Penilaian</a:t>
            </a:r>
            <a:r>
              <a:rPr lang="en-US" dirty="0" smtClean="0"/>
              <a:t> </a:t>
            </a:r>
            <a:r>
              <a:rPr lang="en-US" dirty="0" err="1" smtClean="0"/>
              <a:t>Kriteria</a:t>
            </a:r>
            <a:r>
              <a:rPr lang="en-US" dirty="0" smtClean="0"/>
              <a:t> Dan </a:t>
            </a:r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Arsip</a:t>
            </a:r>
            <a:r>
              <a:rPr lang="en-US" dirty="0" smtClean="0"/>
              <a:t> Yang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Guna</a:t>
            </a:r>
            <a:r>
              <a:rPr lang="en-US" dirty="0" smtClean="0"/>
              <a:t> </a:t>
            </a:r>
            <a:r>
              <a:rPr lang="en-US" dirty="0" err="1" smtClean="0"/>
              <a:t>Sekunder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84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382" y="1052736"/>
            <a:ext cx="8534400" cy="2431435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just"/>
            <a:r>
              <a:rPr lang="en-US" sz="2400" b="1" dirty="0" err="1" smtClean="0"/>
              <a:t>Arsip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bernilai</a:t>
            </a:r>
            <a:r>
              <a:rPr lang="id-ID" sz="2400" b="1" dirty="0" smtClean="0"/>
              <a:t> </a:t>
            </a:r>
            <a:r>
              <a:rPr lang="en-US" sz="2400" b="1" dirty="0" err="1" smtClean="0"/>
              <a:t>guna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kebuktian</a:t>
            </a:r>
            <a:r>
              <a:rPr lang="en-US" sz="2400" b="1" dirty="0" smtClean="0"/>
              <a:t> (</a:t>
            </a:r>
            <a:r>
              <a:rPr lang="en-US" sz="2400" b="1" i="1" dirty="0" smtClean="0"/>
              <a:t>evidential) </a:t>
            </a:r>
          </a:p>
          <a:p>
            <a:pPr algn="just"/>
            <a:endParaRPr lang="en-US" sz="800" b="1" i="1" dirty="0" smtClean="0"/>
          </a:p>
          <a:p>
            <a:pPr algn="just"/>
            <a:r>
              <a:rPr lang="en-US" sz="2400" i="1" dirty="0" err="1" smtClean="0"/>
              <a:t>arsip</a:t>
            </a:r>
            <a:r>
              <a:rPr lang="en-US" sz="2400" i="1" dirty="0" smtClean="0"/>
              <a:t> yang </a:t>
            </a:r>
            <a:r>
              <a:rPr lang="en-US" sz="2400" i="1" dirty="0" err="1" smtClean="0"/>
              <a:t>mempunyai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nilai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informasi</a:t>
            </a:r>
            <a:r>
              <a:rPr lang="en-US" sz="2400" i="1" dirty="0" smtClean="0"/>
              <a:t> yang </a:t>
            </a:r>
            <a:r>
              <a:rPr lang="en-US" sz="2400" i="1" dirty="0" err="1" smtClean="0"/>
              <a:t>mengandung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fakta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keterangan</a:t>
            </a:r>
            <a:r>
              <a:rPr lang="en-US" sz="2400" i="1" dirty="0" smtClean="0"/>
              <a:t> yang </a:t>
            </a:r>
            <a:r>
              <a:rPr lang="en-US" sz="2400" i="1" dirty="0" err="1" smtClean="0"/>
              <a:t>dapat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digunakan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untuk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menjelaskan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tentang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bagaimana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lembaga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negara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dibentuk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dikembangkan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digabung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dibubarkan</a:t>
            </a:r>
            <a:r>
              <a:rPr lang="en-US" sz="2400" i="1" dirty="0" smtClean="0"/>
              <a:t>, </a:t>
            </a:r>
            <a:r>
              <a:rPr lang="en-US" sz="2400" i="1" dirty="0" err="1" smtClean="0"/>
              <a:t>diatur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serta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dilaksanakannya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fungsi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dan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tugas</a:t>
            </a:r>
            <a:r>
              <a:rPr lang="en-US" sz="2400" i="1" dirty="0" smtClean="0">
                <a:solidFill>
                  <a:srgbClr val="FFFF00"/>
                </a:solidFill>
              </a:rPr>
              <a:t>.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49382" y="3933056"/>
            <a:ext cx="8534400" cy="24314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400" b="1" dirty="0" err="1" smtClean="0"/>
              <a:t>Arsip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bernilai</a:t>
            </a:r>
            <a:r>
              <a:rPr lang="id-ID" sz="2400" b="1" dirty="0" smtClean="0"/>
              <a:t> </a:t>
            </a:r>
            <a:r>
              <a:rPr lang="en-US" sz="2400" b="1" dirty="0" err="1" smtClean="0"/>
              <a:t>guna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informasional</a:t>
            </a:r>
            <a:r>
              <a:rPr lang="en-US" sz="2400" b="1" dirty="0" smtClean="0"/>
              <a:t> </a:t>
            </a:r>
          </a:p>
          <a:p>
            <a:pPr algn="just"/>
            <a:endParaRPr lang="en-US" sz="800" b="1" dirty="0" smtClean="0"/>
          </a:p>
          <a:p>
            <a:pPr algn="just"/>
            <a:r>
              <a:rPr lang="en-US" sz="2400" dirty="0" err="1" smtClean="0"/>
              <a:t>arsip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mempunyai</a:t>
            </a:r>
            <a:r>
              <a:rPr lang="en-US" sz="2400" dirty="0" smtClean="0"/>
              <a:t> </a:t>
            </a:r>
            <a:r>
              <a:rPr lang="en-US" sz="2400" dirty="0" err="1" smtClean="0"/>
              <a:t>nilai</a:t>
            </a:r>
            <a:r>
              <a:rPr lang="en-US" sz="2400" dirty="0" smtClean="0"/>
              <a:t> </a:t>
            </a:r>
            <a:r>
              <a:rPr lang="en-US" sz="2400" dirty="0" err="1" smtClean="0"/>
              <a:t>isi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mengandung</a:t>
            </a:r>
            <a:r>
              <a:rPr lang="en-US" sz="2400" dirty="0" smtClean="0"/>
              <a:t> </a:t>
            </a:r>
            <a:r>
              <a:rPr lang="en-US" sz="2400" dirty="0" err="1" smtClean="0"/>
              <a:t>kegunaan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berbagai</a:t>
            </a:r>
            <a:r>
              <a:rPr lang="en-US" sz="2400" dirty="0" smtClean="0"/>
              <a:t> </a:t>
            </a:r>
            <a:r>
              <a:rPr lang="en-US" sz="2400" dirty="0" err="1" smtClean="0"/>
              <a:t>kepentingan</a:t>
            </a:r>
            <a:r>
              <a:rPr lang="en-US" sz="2400" dirty="0" smtClean="0"/>
              <a:t> </a:t>
            </a:r>
            <a:r>
              <a:rPr lang="en-US" sz="2400" dirty="0" err="1" smtClean="0"/>
              <a:t>penelitian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kesejarahan</a:t>
            </a:r>
            <a:r>
              <a:rPr lang="en-US" sz="2400" dirty="0" smtClean="0"/>
              <a:t> </a:t>
            </a:r>
            <a:r>
              <a:rPr lang="en-US" sz="2400" dirty="0" err="1" smtClean="0"/>
              <a:t>tanpa</a:t>
            </a:r>
            <a:r>
              <a:rPr lang="en-US" sz="2400" dirty="0" smtClean="0"/>
              <a:t> </a:t>
            </a:r>
            <a:r>
              <a:rPr lang="en-US" sz="2400" dirty="0" err="1" smtClean="0"/>
              <a:t>dikaitkan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lembaga</a:t>
            </a:r>
            <a:r>
              <a:rPr lang="en-US" sz="2400" dirty="0" smtClean="0"/>
              <a:t>/</a:t>
            </a:r>
            <a:r>
              <a:rPr lang="en-US" sz="2400" dirty="0" err="1" smtClean="0"/>
              <a:t>instansi</a:t>
            </a:r>
            <a:r>
              <a:rPr lang="en-US" sz="2400" dirty="0" smtClean="0"/>
              <a:t> </a:t>
            </a:r>
            <a:r>
              <a:rPr lang="en-US" sz="2400" dirty="0" err="1" smtClean="0"/>
              <a:t>penciptanya</a:t>
            </a:r>
            <a:r>
              <a:rPr lang="en-US" sz="2400" dirty="0" smtClean="0"/>
              <a:t>, </a:t>
            </a:r>
            <a:r>
              <a:rPr lang="en-US" sz="2400" dirty="0" err="1" smtClean="0"/>
              <a:t>yaitu</a:t>
            </a:r>
            <a:r>
              <a:rPr lang="en-US" sz="2400" dirty="0" smtClean="0"/>
              <a:t> </a:t>
            </a:r>
            <a:r>
              <a:rPr lang="en-US" sz="2400" dirty="0" err="1" smtClean="0"/>
              <a:t>informasi</a:t>
            </a:r>
            <a:r>
              <a:rPr lang="en-US" sz="2400" dirty="0" smtClean="0"/>
              <a:t> </a:t>
            </a:r>
            <a:r>
              <a:rPr lang="en-US" sz="2400" dirty="0" err="1" smtClean="0"/>
              <a:t>mengenai</a:t>
            </a:r>
            <a:r>
              <a:rPr lang="en-US" sz="2400" dirty="0" smtClean="0"/>
              <a:t> </a:t>
            </a:r>
            <a:r>
              <a:rPr lang="en-US" sz="2400" dirty="0" err="1" smtClean="0"/>
              <a:t>orang</a:t>
            </a:r>
            <a:r>
              <a:rPr lang="en-US" sz="2400" dirty="0" smtClean="0"/>
              <a:t>, </a:t>
            </a:r>
            <a:r>
              <a:rPr lang="en-US" sz="2400" dirty="0" err="1" smtClean="0"/>
              <a:t>tempat</a:t>
            </a:r>
            <a:r>
              <a:rPr lang="en-US" sz="2400" dirty="0" smtClean="0"/>
              <a:t>, </a:t>
            </a:r>
            <a:r>
              <a:rPr lang="en-US" sz="2400" dirty="0" err="1" smtClean="0"/>
              <a:t>benda</a:t>
            </a:r>
            <a:r>
              <a:rPr lang="en-US" sz="2400" dirty="0" smtClean="0"/>
              <a:t>, </a:t>
            </a:r>
            <a:r>
              <a:rPr lang="en-US" sz="2400" dirty="0" err="1" smtClean="0"/>
              <a:t>fenomena</a:t>
            </a:r>
            <a:r>
              <a:rPr lang="en-US" sz="2400" dirty="0" smtClean="0"/>
              <a:t>, </a:t>
            </a:r>
            <a:r>
              <a:rPr lang="en-US" sz="2400" dirty="0" err="1" smtClean="0"/>
              <a:t>masalah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sejenisnya</a:t>
            </a:r>
            <a:r>
              <a:rPr lang="en-US" sz="2400" dirty="0" smtClean="0"/>
              <a:t>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8476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Box 3"/>
          <p:cNvSpPr txBox="1">
            <a:spLocks noChangeArrowheads="1"/>
          </p:cNvSpPr>
          <p:nvPr/>
        </p:nvSpPr>
        <p:spPr bwMode="auto">
          <a:xfrm>
            <a:off x="638797" y="848380"/>
            <a:ext cx="822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 dirty="0">
                <a:solidFill>
                  <a:schemeClr val="bg1"/>
                </a:solidFill>
              </a:rPr>
              <a:t>PENYERAHAN ARSIP STATIS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85720" y="357166"/>
            <a:ext cx="8458200" cy="22687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sz="2400" b="1" dirty="0" err="1">
                <a:cs typeface="+mn-cs"/>
              </a:rPr>
              <a:t>Kriteria</a:t>
            </a:r>
            <a:r>
              <a:rPr lang="en-US" sz="2400" b="1" dirty="0">
                <a:cs typeface="+mn-cs"/>
              </a:rPr>
              <a:t>:</a:t>
            </a:r>
          </a:p>
          <a:p>
            <a:pPr marL="342900" indent="-342900">
              <a:lnSpc>
                <a:spcPct val="120000"/>
              </a:lnSpc>
              <a:buFontTx/>
              <a:buAutoNum type="alphaLcPeriod"/>
              <a:defRPr/>
            </a:pPr>
            <a:r>
              <a:rPr lang="en-US" sz="2400" b="1" dirty="0" err="1">
                <a:cs typeface="+mn-cs"/>
              </a:rPr>
              <a:t>Memiliki</a:t>
            </a:r>
            <a:r>
              <a:rPr lang="en-US" sz="2400" b="1" dirty="0">
                <a:cs typeface="+mn-cs"/>
              </a:rPr>
              <a:t> </a:t>
            </a:r>
            <a:r>
              <a:rPr lang="en-US" sz="2400" b="1" dirty="0" err="1">
                <a:cs typeface="+mn-cs"/>
              </a:rPr>
              <a:t>nilai</a:t>
            </a:r>
            <a:r>
              <a:rPr lang="en-US" sz="2400" b="1" dirty="0">
                <a:cs typeface="+mn-cs"/>
              </a:rPr>
              <a:t> </a:t>
            </a:r>
            <a:r>
              <a:rPr lang="en-US" sz="2400" b="1" dirty="0" err="1">
                <a:cs typeface="+mn-cs"/>
              </a:rPr>
              <a:t>guna</a:t>
            </a:r>
            <a:r>
              <a:rPr lang="en-US" sz="2400" b="1" dirty="0">
                <a:cs typeface="+mn-cs"/>
              </a:rPr>
              <a:t> </a:t>
            </a:r>
            <a:r>
              <a:rPr lang="en-US" sz="2400" b="1" dirty="0" err="1">
                <a:cs typeface="+mn-cs"/>
              </a:rPr>
              <a:t>kesejarahan</a:t>
            </a:r>
            <a:endParaRPr lang="en-US" sz="2400" b="1" dirty="0">
              <a:cs typeface="+mn-cs"/>
            </a:endParaRPr>
          </a:p>
          <a:p>
            <a:pPr marL="342900" indent="-342900">
              <a:lnSpc>
                <a:spcPct val="120000"/>
              </a:lnSpc>
              <a:buFontTx/>
              <a:buAutoNum type="alphaLcPeriod"/>
              <a:defRPr/>
            </a:pPr>
            <a:r>
              <a:rPr lang="en-US" sz="2400" b="1" dirty="0" err="1">
                <a:cs typeface="+mn-cs"/>
              </a:rPr>
              <a:t>Telah</a:t>
            </a:r>
            <a:r>
              <a:rPr lang="en-US" sz="2400" b="1" dirty="0">
                <a:cs typeface="+mn-cs"/>
              </a:rPr>
              <a:t> </a:t>
            </a:r>
            <a:r>
              <a:rPr lang="en-US" sz="2400" b="1" dirty="0" err="1">
                <a:cs typeface="+mn-cs"/>
              </a:rPr>
              <a:t>habis</a:t>
            </a:r>
            <a:r>
              <a:rPr lang="en-US" sz="2400" b="1" dirty="0">
                <a:cs typeface="+mn-cs"/>
              </a:rPr>
              <a:t> </a:t>
            </a:r>
            <a:r>
              <a:rPr lang="en-US" sz="2400" b="1" dirty="0" err="1">
                <a:cs typeface="+mn-cs"/>
              </a:rPr>
              <a:t>retensinya</a:t>
            </a:r>
            <a:endParaRPr lang="en-US" sz="2400" b="1" dirty="0">
              <a:cs typeface="+mn-cs"/>
            </a:endParaRPr>
          </a:p>
          <a:p>
            <a:pPr marL="342900" indent="-342900">
              <a:lnSpc>
                <a:spcPct val="120000"/>
              </a:lnSpc>
              <a:buFontTx/>
              <a:buAutoNum type="alphaLcPeriod"/>
              <a:defRPr/>
            </a:pPr>
            <a:r>
              <a:rPr lang="en-US" sz="2400" b="1" dirty="0" err="1">
                <a:cs typeface="+mn-cs"/>
              </a:rPr>
              <a:t>Berketerangan</a:t>
            </a:r>
            <a:r>
              <a:rPr lang="en-US" sz="2400" b="1" dirty="0">
                <a:cs typeface="+mn-cs"/>
              </a:rPr>
              <a:t> </a:t>
            </a:r>
            <a:r>
              <a:rPr lang="en-US" sz="2400" b="1" dirty="0" err="1">
                <a:cs typeface="+mn-cs"/>
              </a:rPr>
              <a:t>dipermanenkan</a:t>
            </a:r>
            <a:r>
              <a:rPr lang="en-US" sz="2400" b="1" dirty="0">
                <a:cs typeface="+mn-cs"/>
              </a:rPr>
              <a:t> </a:t>
            </a:r>
            <a:r>
              <a:rPr lang="en-US" sz="2400" b="1" dirty="0" err="1">
                <a:cs typeface="+mn-cs"/>
              </a:rPr>
              <a:t>sesuai</a:t>
            </a:r>
            <a:r>
              <a:rPr lang="en-US" sz="2400" b="1" dirty="0">
                <a:cs typeface="+mn-cs"/>
              </a:rPr>
              <a:t> JRA  </a:t>
            </a:r>
            <a:r>
              <a:rPr lang="en-US" sz="2400" b="1" dirty="0" err="1">
                <a:cs typeface="+mn-cs"/>
              </a:rPr>
              <a:t>pencipta</a:t>
            </a:r>
            <a:r>
              <a:rPr lang="en-US" sz="2400" b="1" dirty="0">
                <a:cs typeface="+mn-cs"/>
              </a:rPr>
              <a:t> </a:t>
            </a:r>
            <a:r>
              <a:rPr lang="en-US" sz="2400" b="1" dirty="0" err="1">
                <a:cs typeface="+mn-cs"/>
              </a:rPr>
              <a:t>arsip</a:t>
            </a:r>
            <a:endParaRPr lang="en-US" sz="2400" b="1" dirty="0">
              <a:cs typeface="+mn-cs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5720" y="2928934"/>
            <a:ext cx="8534400" cy="313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30000"/>
              </a:lnSpc>
            </a:pPr>
            <a:r>
              <a:rPr lang="en-US" sz="2400" b="1" dirty="0" smtClean="0"/>
              <a:t>UU 43/2009 </a:t>
            </a:r>
            <a:r>
              <a:rPr lang="en-US" sz="2400" b="1" dirty="0" err="1" smtClean="0"/>
              <a:t>pasal</a:t>
            </a:r>
            <a:r>
              <a:rPr lang="en-US" sz="2400" b="1" dirty="0" smtClean="0"/>
              <a:t> 53:</a:t>
            </a:r>
          </a:p>
          <a:p>
            <a:pPr>
              <a:lnSpc>
                <a:spcPct val="130000"/>
              </a:lnSpc>
            </a:pPr>
            <a:endParaRPr lang="en-US" sz="800" b="1" dirty="0" smtClean="0"/>
          </a:p>
          <a:p>
            <a:pPr marL="457200" indent="-457200" algn="just">
              <a:lnSpc>
                <a:spcPct val="130000"/>
              </a:lnSpc>
              <a:buFont typeface="+mj-lt"/>
              <a:buAutoNum type="arabicParenR"/>
            </a:pPr>
            <a:r>
              <a:rPr lang="en-US" sz="2400" b="1" dirty="0" err="1" smtClean="0"/>
              <a:t>Lembaga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negara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tingkat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pusat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wajib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menyerahkan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arsip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statis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kepada</a:t>
            </a:r>
            <a:r>
              <a:rPr lang="en-US" sz="2400" b="1" dirty="0" smtClean="0"/>
              <a:t> ANRI.</a:t>
            </a:r>
          </a:p>
          <a:p>
            <a:pPr marL="457200" indent="-457200" algn="just">
              <a:lnSpc>
                <a:spcPct val="130000"/>
              </a:lnSpc>
              <a:buFont typeface="+mj-lt"/>
              <a:buAutoNum type="arabicParenR"/>
            </a:pPr>
            <a:r>
              <a:rPr lang="en-US" sz="2400" b="1" dirty="0" err="1" smtClean="0"/>
              <a:t>Lembaga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negara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daerah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wajib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menyerahkan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arsip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statis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kepada</a:t>
            </a:r>
            <a:r>
              <a:rPr lang="en-US" sz="2400" b="1" dirty="0" smtClean="0"/>
              <a:t> ANRI </a:t>
            </a:r>
            <a:r>
              <a:rPr lang="en-US" sz="2400" b="1" dirty="0" err="1" smtClean="0"/>
              <a:t>sepanjang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instansi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induknya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tidak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menentukan</a:t>
            </a:r>
            <a:r>
              <a:rPr lang="en-US" sz="2400" b="1" dirty="0" smtClean="0"/>
              <a:t> lain</a:t>
            </a:r>
            <a:r>
              <a:rPr lang="en-US" sz="2400" b="1" dirty="0" smtClean="0">
                <a:solidFill>
                  <a:schemeClr val="bg1"/>
                </a:solidFill>
              </a:rPr>
              <a:t>.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660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609601"/>
            <a:ext cx="8001000" cy="408111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>
              <a:lnSpc>
                <a:spcPct val="120000"/>
              </a:lnSpc>
              <a:defRPr/>
            </a:pPr>
            <a:r>
              <a:rPr lang="en-US" sz="2400" dirty="0">
                <a:solidFill>
                  <a:schemeClr val="bg1"/>
                </a:solidFill>
                <a:cs typeface="+mn-cs"/>
              </a:rPr>
              <a:t>SYARAT ARSIP </a:t>
            </a:r>
            <a:r>
              <a:rPr lang="en-US" sz="2400" dirty="0">
                <a:cs typeface="+mn-cs"/>
              </a:rPr>
              <a:t>STATIS YANG DISERAHKAN:</a:t>
            </a:r>
          </a:p>
          <a:p>
            <a:pPr algn="just">
              <a:lnSpc>
                <a:spcPct val="120000"/>
              </a:lnSpc>
              <a:defRPr/>
            </a:pPr>
            <a:endParaRPr lang="en-US" sz="2400" dirty="0">
              <a:solidFill>
                <a:schemeClr val="bg1"/>
              </a:solidFill>
              <a:cs typeface="+mn-cs"/>
            </a:endParaRPr>
          </a:p>
          <a:p>
            <a:pPr marL="342900" indent="-342900" algn="just">
              <a:lnSpc>
                <a:spcPct val="120000"/>
              </a:lnSpc>
              <a:buFontTx/>
              <a:buAutoNum type="arabicPeriod"/>
              <a:defRPr/>
            </a:pPr>
            <a:r>
              <a:rPr lang="en-US" sz="2400" dirty="0" err="1">
                <a:cs typeface="+mn-cs"/>
              </a:rPr>
              <a:t>Autentik</a:t>
            </a:r>
            <a:r>
              <a:rPr lang="en-US" sz="2400" dirty="0">
                <a:cs typeface="+mn-cs"/>
              </a:rPr>
              <a:t>, </a:t>
            </a:r>
            <a:r>
              <a:rPr lang="en-US" sz="2400" dirty="0" err="1">
                <a:cs typeface="+mn-cs"/>
              </a:rPr>
              <a:t>terpercaya</a:t>
            </a:r>
            <a:r>
              <a:rPr lang="en-US" sz="2400" dirty="0">
                <a:cs typeface="+mn-cs"/>
              </a:rPr>
              <a:t>, </a:t>
            </a:r>
            <a:r>
              <a:rPr lang="en-US" sz="2400" dirty="0" err="1">
                <a:cs typeface="+mn-cs"/>
              </a:rPr>
              <a:t>utuh</a:t>
            </a:r>
            <a:r>
              <a:rPr lang="en-US" sz="2400" dirty="0">
                <a:cs typeface="+mn-cs"/>
              </a:rPr>
              <a:t>, </a:t>
            </a:r>
            <a:r>
              <a:rPr lang="en-US" sz="2400" dirty="0" err="1">
                <a:cs typeface="+mn-cs"/>
              </a:rPr>
              <a:t>dan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dapat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digunakan</a:t>
            </a:r>
            <a:endParaRPr lang="en-US" sz="2400" dirty="0">
              <a:cs typeface="+mn-cs"/>
            </a:endParaRPr>
          </a:p>
          <a:p>
            <a:pPr marL="342900" indent="-342900" algn="just">
              <a:lnSpc>
                <a:spcPct val="120000"/>
              </a:lnSpc>
              <a:buFontTx/>
              <a:buAutoNum type="arabicPeriod"/>
              <a:defRPr/>
            </a:pPr>
            <a:r>
              <a:rPr lang="en-US" sz="2400" dirty="0" err="1">
                <a:cs typeface="+mn-cs"/>
              </a:rPr>
              <a:t>Bila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arsip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tidak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 smtClean="0">
                <a:cs typeface="+mn-cs"/>
              </a:rPr>
              <a:t>autentik</a:t>
            </a:r>
            <a:r>
              <a:rPr lang="en-US" sz="2400" dirty="0" smtClean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harus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diautentikasi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oleh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pencipta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arsip</a:t>
            </a:r>
            <a:r>
              <a:rPr lang="en-US" sz="2400" dirty="0">
                <a:cs typeface="+mn-cs"/>
              </a:rPr>
              <a:t>.</a:t>
            </a:r>
          </a:p>
          <a:p>
            <a:pPr marL="342900" indent="-342900" algn="just">
              <a:lnSpc>
                <a:spcPct val="120000"/>
              </a:lnSpc>
              <a:buFontTx/>
              <a:buAutoNum type="arabicPeriod"/>
              <a:defRPr/>
            </a:pPr>
            <a:r>
              <a:rPr lang="en-US" sz="2400" dirty="0" err="1">
                <a:cs typeface="+mn-cs"/>
              </a:rPr>
              <a:t>Bila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pencipta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arsip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tidak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mau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melakukan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autentikasi</a:t>
            </a:r>
            <a:r>
              <a:rPr lang="en-US" sz="2400" dirty="0">
                <a:cs typeface="+mn-cs"/>
              </a:rPr>
              <a:t>  </a:t>
            </a:r>
            <a:r>
              <a:rPr lang="en-US" sz="2400" dirty="0" err="1">
                <a:cs typeface="+mn-cs"/>
              </a:rPr>
              <a:t>lembaga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kearsipan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berhak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menolak</a:t>
            </a:r>
            <a:r>
              <a:rPr lang="en-US" sz="2400" dirty="0">
                <a:cs typeface="+mn-cs"/>
              </a:rPr>
              <a:t>.</a:t>
            </a:r>
          </a:p>
          <a:p>
            <a:pPr marL="342900" indent="-342900" algn="just">
              <a:lnSpc>
                <a:spcPct val="120000"/>
              </a:lnSpc>
              <a:buFontTx/>
              <a:buAutoNum type="arabicPeriod"/>
              <a:defRPr/>
            </a:pPr>
            <a:r>
              <a:rPr lang="en-US" sz="2400" dirty="0" err="1">
                <a:cs typeface="+mn-cs"/>
              </a:rPr>
              <a:t>Bila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arsip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tidak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diketahui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lembaga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penciptanya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maka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lembaga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kearsipan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dapat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melakukan</a:t>
            </a:r>
            <a:r>
              <a:rPr lang="en-US" sz="2400" dirty="0">
                <a:cs typeface="+mn-cs"/>
              </a:rPr>
              <a:t> </a:t>
            </a:r>
            <a:r>
              <a:rPr lang="en-US" sz="2400" dirty="0" err="1">
                <a:cs typeface="+mn-cs"/>
              </a:rPr>
              <a:t>autentikasi</a:t>
            </a:r>
            <a:r>
              <a:rPr lang="en-US" sz="2400" dirty="0">
                <a:cs typeface="+mn-cs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283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>
          <a:xfrm>
            <a:off x="928662" y="428604"/>
            <a:ext cx="6858000" cy="914400"/>
          </a:xfrm>
        </p:spPr>
        <p:txBody>
          <a:bodyPr>
            <a:normAutofit fontScale="90000"/>
          </a:bodyPr>
          <a:lstStyle/>
          <a:p>
            <a:r>
              <a:rPr lang="en-US" sz="3200" b="1" dirty="0" err="1" smtClean="0">
                <a:solidFill>
                  <a:schemeClr val="tx1"/>
                </a:solidFill>
              </a:rPr>
              <a:t>Pengolahan</a:t>
            </a:r>
            <a:r>
              <a:rPr lang="en-US" sz="3200" b="1" dirty="0" smtClean="0">
                <a:solidFill>
                  <a:schemeClr val="tx1"/>
                </a:solidFill>
              </a:rPr>
              <a:t>  </a:t>
            </a:r>
            <a:r>
              <a:rPr lang="en-US" sz="3200" b="1" dirty="0" err="1" smtClean="0">
                <a:solidFill>
                  <a:schemeClr val="tx1"/>
                </a:solidFill>
              </a:rPr>
              <a:t>Arsip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r>
              <a:rPr lang="en-US" sz="3200" b="1" dirty="0" err="1" smtClean="0">
                <a:solidFill>
                  <a:schemeClr val="tx1"/>
                </a:solidFill>
              </a:rPr>
              <a:t>Statis</a:t>
            </a:r>
            <a:r>
              <a:rPr lang="en-US" sz="3200" b="1" dirty="0" smtClean="0">
                <a:solidFill>
                  <a:schemeClr val="tx1"/>
                </a:solidFill>
              </a:rPr>
              <a:t> </a:t>
            </a:r>
            <a:br>
              <a:rPr lang="en-US" sz="3200" b="1" dirty="0" smtClean="0">
                <a:solidFill>
                  <a:schemeClr val="tx1"/>
                </a:solidFill>
              </a:rPr>
            </a:br>
            <a:endParaRPr lang="en-US" sz="3200" b="1" dirty="0" smtClean="0">
              <a:solidFill>
                <a:schemeClr val="tx1"/>
              </a:solidFill>
            </a:endParaRPr>
          </a:p>
        </p:txBody>
      </p:sp>
      <p:sp>
        <p:nvSpPr>
          <p:cNvPr id="8195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400" b="1" dirty="0" err="1" smtClean="0"/>
              <a:t>Pengolahan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Arsip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Statis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adalah</a:t>
            </a:r>
            <a:r>
              <a:rPr lang="en-US" sz="2400" b="1" dirty="0" smtClean="0"/>
              <a:t> proses </a:t>
            </a:r>
            <a:r>
              <a:rPr lang="en-US" sz="2400" b="1" dirty="0" err="1" smtClean="0"/>
              <a:t>pembuatan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sarana</a:t>
            </a:r>
            <a:r>
              <a:rPr lang="en-US" sz="2400" b="1" dirty="0" smtClean="0"/>
              <a:t> bantu </a:t>
            </a:r>
            <a:r>
              <a:rPr lang="en-US" sz="2400" b="1" dirty="0" err="1" smtClean="0"/>
              <a:t>penemuan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kembali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arsip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statis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berdasarkan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kaidah</a:t>
            </a:r>
            <a:r>
              <a:rPr lang="en-US" sz="2400" b="1" dirty="0" smtClean="0"/>
              <a:t> – </a:t>
            </a:r>
            <a:r>
              <a:rPr lang="en-US" sz="2400" b="1" dirty="0" err="1" smtClean="0"/>
              <a:t>kaidah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kearsipan</a:t>
            </a:r>
            <a:r>
              <a:rPr lang="en-US" sz="2400" b="1" dirty="0" smtClean="0"/>
              <a:t> yang </a:t>
            </a:r>
            <a:r>
              <a:rPr lang="en-US" sz="2400" b="1" dirty="0" err="1" smtClean="0"/>
              <a:t>berlaku</a:t>
            </a:r>
            <a:r>
              <a:rPr lang="en-US" sz="2400" b="1" dirty="0" smtClean="0"/>
              <a:t> ( </a:t>
            </a:r>
            <a:r>
              <a:rPr lang="en-US" sz="2400" b="1" dirty="0" err="1" smtClean="0"/>
              <a:t>Perka</a:t>
            </a:r>
            <a:r>
              <a:rPr lang="en-US" sz="2400" b="1" dirty="0" smtClean="0"/>
              <a:t> ANRI 27/2011)</a:t>
            </a:r>
          </a:p>
          <a:p>
            <a:pPr algn="just"/>
            <a:r>
              <a:rPr lang="en-US" sz="2400" b="1" dirty="0" err="1" smtClean="0"/>
              <a:t>Pengolahan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arsip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statis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dilaksanakan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berdasarkan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asa</a:t>
            </a:r>
            <a:r>
              <a:rPr lang="id-ID" sz="2400" b="1" dirty="0" smtClean="0"/>
              <a:t>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asal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usul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aturan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asli</a:t>
            </a:r>
            <a:endParaRPr lang="en-US" sz="2400" b="1" dirty="0" smtClean="0"/>
          </a:p>
          <a:p>
            <a:pPr algn="just"/>
            <a:r>
              <a:rPr lang="en-US" sz="2400" b="1" dirty="0" err="1" smtClean="0"/>
              <a:t>Pengolahan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arsip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statis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sebagaimana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dimaksud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dilakukan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berdasarkan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standar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deskripsi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arsip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statis</a:t>
            </a:r>
            <a:r>
              <a:rPr lang="en-US" sz="2400" b="1" dirty="0" smtClean="0"/>
              <a:t>  (</a:t>
            </a:r>
            <a:r>
              <a:rPr lang="en-US" sz="2400" b="1" dirty="0" err="1" smtClean="0"/>
              <a:t>Pasal</a:t>
            </a:r>
            <a:r>
              <a:rPr lang="en-US" sz="2400" b="1" dirty="0" smtClean="0"/>
              <a:t> 62 UU 43/2009)</a:t>
            </a:r>
          </a:p>
        </p:txBody>
      </p:sp>
    </p:spTree>
    <p:extLst>
      <p:ext uri="{BB962C8B-B14F-4D97-AF65-F5344CB8AC3E}">
        <p14:creationId xmlns:p14="http://schemas.microsoft.com/office/powerpoint/2010/main" val="78148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-533400"/>
            <a:ext cx="9144000" cy="2209800"/>
          </a:xfrm>
          <a:solidFill>
            <a:srgbClr val="FFFF00"/>
          </a:solidFill>
          <a:ln>
            <a:solidFill>
              <a:srgbClr val="FF0000"/>
            </a:solidFill>
          </a:ln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id-ID" sz="1800" dirty="0" smtClean="0">
                <a:solidFill>
                  <a:schemeClr val="bg1"/>
                </a:solidFill>
              </a:rPr>
              <a:t/>
            </a:r>
            <a:br>
              <a:rPr lang="id-ID" sz="1800" dirty="0" smtClean="0">
                <a:solidFill>
                  <a:schemeClr val="bg1"/>
                </a:solidFill>
              </a:rPr>
            </a:br>
            <a:r>
              <a:rPr lang="id-ID" sz="1800" dirty="0" smtClean="0">
                <a:solidFill>
                  <a:schemeClr val="bg1"/>
                </a:solidFill>
              </a:rPr>
              <a:t/>
            </a:r>
            <a:br>
              <a:rPr lang="id-ID" sz="1800" dirty="0" smtClean="0">
                <a:solidFill>
                  <a:schemeClr val="bg1"/>
                </a:solidFill>
              </a:rPr>
            </a:br>
            <a:r>
              <a:rPr lang="en-US" sz="1800" dirty="0" smtClean="0">
                <a:solidFill>
                  <a:schemeClr val="bg1"/>
                </a:solidFill>
              </a:rPr>
              <a:t/>
            </a:r>
            <a:br>
              <a:rPr lang="en-US" sz="1800" dirty="0" smtClean="0">
                <a:solidFill>
                  <a:schemeClr val="bg1"/>
                </a:solidFill>
              </a:rPr>
            </a:br>
            <a:r>
              <a:rPr lang="en-US" sz="1800" dirty="0">
                <a:solidFill>
                  <a:schemeClr val="bg1"/>
                </a:solidFill>
              </a:rPr>
              <a:t/>
            </a:r>
            <a:br>
              <a:rPr lang="en-US" sz="1800" dirty="0">
                <a:solidFill>
                  <a:schemeClr val="bg1"/>
                </a:solidFill>
              </a:rPr>
            </a:br>
            <a:r>
              <a:rPr lang="en-US" sz="1800" dirty="0" smtClean="0">
                <a:solidFill>
                  <a:schemeClr val="bg1"/>
                </a:solidFill>
              </a:rPr>
              <a:t/>
            </a:r>
            <a:br>
              <a:rPr lang="en-US" sz="1800" dirty="0" smtClean="0">
                <a:solidFill>
                  <a:schemeClr val="bg1"/>
                </a:solidFill>
              </a:rPr>
            </a:br>
            <a:r>
              <a:rPr lang="en-US" sz="2700" b="1" dirty="0" smtClean="0">
                <a:solidFill>
                  <a:schemeClr val="tx1"/>
                </a:solidFill>
              </a:rPr>
              <a:t>SARANA BANTU TEMU BALIK ARSIP STATIS</a:t>
            </a:r>
            <a:br>
              <a:rPr lang="en-US" sz="2700" b="1" dirty="0" smtClean="0">
                <a:solidFill>
                  <a:schemeClr val="tx1"/>
                </a:solidFill>
              </a:rPr>
            </a:br>
            <a:r>
              <a:rPr lang="en-US" sz="2700" b="1" dirty="0" smtClean="0">
                <a:solidFill>
                  <a:schemeClr val="tx1"/>
                </a:solidFill>
              </a:rPr>
              <a:t>(</a:t>
            </a:r>
            <a:r>
              <a:rPr lang="en-US" sz="2700" b="1" i="1" dirty="0" smtClean="0">
                <a:solidFill>
                  <a:schemeClr val="tx1"/>
                </a:solidFill>
              </a:rPr>
              <a:t>FINDING AIDS</a:t>
            </a:r>
            <a:r>
              <a:rPr lang="en-US" sz="2700" b="1" dirty="0" smtClean="0">
                <a:solidFill>
                  <a:schemeClr val="tx1"/>
                </a:solidFill>
              </a:rPr>
              <a:t>)</a:t>
            </a:r>
            <a:br>
              <a:rPr lang="en-US" sz="2700" b="1" dirty="0" smtClean="0">
                <a:solidFill>
                  <a:schemeClr val="tx1"/>
                </a:solidFill>
              </a:rPr>
            </a:br>
            <a:r>
              <a:rPr lang="id-ID" sz="2700" b="1" dirty="0" smtClean="0">
                <a:solidFill>
                  <a:schemeClr val="tx1"/>
                </a:solidFill>
              </a:rPr>
              <a:t> </a:t>
            </a:r>
            <a:r>
              <a:rPr lang="id-ID" sz="3200" b="1" dirty="0" smtClean="0">
                <a:solidFill>
                  <a:schemeClr val="tx1"/>
                </a:solidFill>
              </a:rPr>
              <a:t/>
            </a:r>
            <a:br>
              <a:rPr lang="id-ID" sz="3200" b="1" dirty="0" smtClean="0">
                <a:solidFill>
                  <a:schemeClr val="tx1"/>
                </a:solidFill>
              </a:rPr>
            </a:br>
            <a:endParaRPr lang="en-GB" sz="3200" b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28" name="Diagram 27"/>
          <p:cNvGraphicFramePr/>
          <p:nvPr/>
        </p:nvGraphicFramePr>
        <p:xfrm>
          <a:off x="1835696" y="2571744"/>
          <a:ext cx="6379642" cy="395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9" name="Rounded Rectangle 28"/>
          <p:cNvSpPr/>
          <p:nvPr/>
        </p:nvSpPr>
        <p:spPr>
          <a:xfrm>
            <a:off x="2357438" y="2143125"/>
            <a:ext cx="2447925" cy="4535488"/>
          </a:xfrm>
          <a:prstGeom prst="roundRect">
            <a:avLst>
              <a:gd name="adj" fmla="val 35273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5429250" y="2143125"/>
            <a:ext cx="2447925" cy="4464050"/>
          </a:xfrm>
          <a:prstGeom prst="roundRect">
            <a:avLst>
              <a:gd name="adj" fmla="val 24751"/>
            </a:avLst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270" name="TextBox 30"/>
          <p:cNvSpPr txBox="1">
            <a:spLocks noChangeArrowheads="1"/>
          </p:cNvSpPr>
          <p:nvPr/>
        </p:nvSpPr>
        <p:spPr bwMode="auto">
          <a:xfrm>
            <a:off x="2771775" y="2205038"/>
            <a:ext cx="15128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i="1" dirty="0">
                <a:latin typeface="Arial" charset="0"/>
              </a:rPr>
              <a:t>Primary Finding Aids</a:t>
            </a:r>
          </a:p>
        </p:txBody>
      </p:sp>
      <p:sp>
        <p:nvSpPr>
          <p:cNvPr id="11271" name="TextBox 31"/>
          <p:cNvSpPr txBox="1">
            <a:spLocks noChangeArrowheads="1"/>
          </p:cNvSpPr>
          <p:nvPr/>
        </p:nvSpPr>
        <p:spPr bwMode="auto">
          <a:xfrm>
            <a:off x="6000750" y="2214563"/>
            <a:ext cx="1512888" cy="522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400" b="1" i="1" dirty="0">
                <a:latin typeface="Arial" charset="0"/>
              </a:rPr>
              <a:t>Secondary Finding Aids</a:t>
            </a:r>
          </a:p>
        </p:txBody>
      </p:sp>
      <p:sp>
        <p:nvSpPr>
          <p:cNvPr id="11272" name="TextBox 27"/>
          <p:cNvSpPr txBox="1">
            <a:spLocks noChangeArrowheads="1"/>
          </p:cNvSpPr>
          <p:nvPr/>
        </p:nvSpPr>
        <p:spPr bwMode="auto">
          <a:xfrm>
            <a:off x="142875" y="3929063"/>
            <a:ext cx="1638300" cy="338137"/>
          </a:xfrm>
          <a:prstGeom prst="rect">
            <a:avLst/>
          </a:prstGeom>
          <a:solidFill>
            <a:srgbClr val="00B0F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AU" sz="1600" b="1" i="1" noProof="1">
                <a:latin typeface="Arial" charset="0"/>
              </a:rPr>
              <a:t>FINDING AIDS</a:t>
            </a:r>
            <a:endParaRPr lang="en-US" sz="1600" b="1">
              <a:latin typeface="Arial" charset="0"/>
            </a:endParaRPr>
          </a:p>
        </p:txBody>
      </p:sp>
      <p:grpSp>
        <p:nvGrpSpPr>
          <p:cNvPr id="2" name="Group 10"/>
          <p:cNvGrpSpPr/>
          <p:nvPr/>
        </p:nvGrpSpPr>
        <p:grpSpPr>
          <a:xfrm>
            <a:off x="1928794" y="3929066"/>
            <a:ext cx="421538" cy="357190"/>
            <a:chOff x="3047316" y="1829943"/>
            <a:chExt cx="421538" cy="503499"/>
          </a:xfrm>
          <a:solidFill>
            <a:schemeClr val="accent4">
              <a:lumMod val="75000"/>
              <a:lumOff val="25000"/>
            </a:schemeClr>
          </a:solidFill>
        </p:grpSpPr>
        <p:sp>
          <p:nvSpPr>
            <p:cNvPr id="12" name="Right Arrow 11"/>
            <p:cNvSpPr/>
            <p:nvPr/>
          </p:nvSpPr>
          <p:spPr>
            <a:xfrm rot="93427">
              <a:off x="3047316" y="1829943"/>
              <a:ext cx="421538" cy="503499"/>
            </a:xfrm>
            <a:prstGeom prst="rightArrow">
              <a:avLst>
                <a:gd name="adj1" fmla="val 60000"/>
                <a:gd name="adj2" fmla="val 50000"/>
              </a:avLst>
            </a:prstGeom>
            <a:grpFill/>
            <a:ln>
              <a:solidFill>
                <a:schemeClr val="accent1">
                  <a:lumMod val="25000"/>
                </a:schemeClr>
              </a:solidFill>
            </a:ln>
          </p:spPr>
          <p:style>
            <a:lnRef idx="0">
              <a:scrgbClr r="0" g="0" b="0"/>
            </a:lnRef>
            <a:fillRef idx="1">
              <a:scrgbClr r="0" g="0" b="0"/>
            </a:fillRef>
            <a:effectRef idx="0">
              <a:schemeClr val="accent1">
                <a:tint val="6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Right Arrow 4"/>
            <p:cNvSpPr/>
            <p:nvPr/>
          </p:nvSpPr>
          <p:spPr>
            <a:xfrm rot="93427">
              <a:off x="3047339" y="1928925"/>
              <a:ext cx="295077" cy="302099"/>
            </a:xfrm>
            <a:prstGeom prst="rect">
              <a:avLst/>
            </a:prstGeom>
            <a:grpFill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0" tIns="0" rIns="0" bIns="0" spcCol="1270" anchor="ctr"/>
            <a:lstStyle/>
            <a:p>
              <a:pPr algn="ctr" defTabSz="977900">
                <a:lnSpc>
                  <a:spcPct val="90000"/>
                </a:lnSpc>
                <a:spcAft>
                  <a:spcPct val="35000"/>
                </a:spcAft>
                <a:defRPr/>
              </a:pPr>
              <a:endParaRPr lang="en-US" sz="2200"/>
            </a:p>
          </p:txBody>
        </p:sp>
      </p:grpSp>
    </p:spTree>
    <p:extLst>
      <p:ext uri="{BB962C8B-B14F-4D97-AF65-F5344CB8AC3E}">
        <p14:creationId xmlns:p14="http://schemas.microsoft.com/office/powerpoint/2010/main" val="17342150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714348" y="285729"/>
            <a:ext cx="7239000" cy="1000132"/>
          </a:xfrm>
          <a:solidFill>
            <a:schemeClr val="bg1"/>
          </a:solidFill>
          <a:ln>
            <a:solidFill>
              <a:schemeClr val="bg1"/>
            </a:solidFill>
          </a:ln>
        </p:spPr>
        <p:txBody>
          <a:bodyPr>
            <a:normAutofit fontScale="90000"/>
          </a:bodyPr>
          <a:lstStyle/>
          <a:p>
            <a:r>
              <a:rPr lang="en-US" sz="3600" dirty="0" err="1" smtClean="0">
                <a:solidFill>
                  <a:schemeClr val="tx1"/>
                </a:solidFill>
              </a:rPr>
              <a:t>Pengolahan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Arsip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</a:rPr>
              <a:t>Statis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br>
              <a:rPr lang="en-US" sz="3600" dirty="0" smtClean="0">
                <a:solidFill>
                  <a:schemeClr val="tx1"/>
                </a:solidFill>
              </a:rPr>
            </a:br>
            <a:r>
              <a:rPr lang="en-US" sz="3600" dirty="0" smtClean="0">
                <a:solidFill>
                  <a:schemeClr val="tx1"/>
                </a:solidFill>
              </a:rPr>
              <a:t>( </a:t>
            </a:r>
            <a:r>
              <a:rPr lang="en-US" sz="3600" dirty="0" err="1" smtClean="0">
                <a:solidFill>
                  <a:schemeClr val="tx1"/>
                </a:solidFill>
              </a:rPr>
              <a:t>Pasal</a:t>
            </a:r>
            <a:r>
              <a:rPr lang="en-US" sz="3600" dirty="0" smtClean="0">
                <a:solidFill>
                  <a:schemeClr val="tx1"/>
                </a:solidFill>
              </a:rPr>
              <a:t> 96 -97 PP 28/2012</a:t>
            </a:r>
            <a:r>
              <a:rPr lang="en-US" sz="3600" dirty="0" smtClean="0"/>
              <a:t>)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566738" y="2057400"/>
            <a:ext cx="8001000" cy="3962400"/>
          </a:xfrm>
        </p:spPr>
        <p:txBody>
          <a:bodyPr/>
          <a:lstStyle/>
          <a:p>
            <a:pPr algn="just"/>
            <a:r>
              <a:rPr lang="en-US" sz="2800" dirty="0" err="1" smtClean="0"/>
              <a:t>Sarana</a:t>
            </a:r>
            <a:r>
              <a:rPr lang="en-US" sz="2800" dirty="0" smtClean="0"/>
              <a:t> bantu </a:t>
            </a:r>
            <a:r>
              <a:rPr lang="en-US" sz="2800" dirty="0" err="1" smtClean="0"/>
              <a:t>temu</a:t>
            </a:r>
            <a:r>
              <a:rPr lang="en-US" sz="2800" dirty="0" smtClean="0"/>
              <a:t> </a:t>
            </a:r>
            <a:r>
              <a:rPr lang="en-US" sz="2800" dirty="0" err="1" smtClean="0"/>
              <a:t>balik</a:t>
            </a:r>
            <a:r>
              <a:rPr lang="en-US" sz="2800" dirty="0" smtClean="0"/>
              <a:t>  </a:t>
            </a:r>
            <a:r>
              <a:rPr lang="en-US" sz="2800" dirty="0" err="1" smtClean="0"/>
              <a:t>meliputi</a:t>
            </a:r>
            <a:r>
              <a:rPr lang="en-US" sz="2800" dirty="0" smtClean="0"/>
              <a:t> :</a:t>
            </a:r>
          </a:p>
          <a:p>
            <a:pPr algn="just">
              <a:buFont typeface="Wingdings" pitchFamily="2" charset="2"/>
              <a:buNone/>
            </a:pPr>
            <a:r>
              <a:rPr lang="en-US" sz="2800" dirty="0" smtClean="0"/>
              <a:t>	1. </a:t>
            </a:r>
            <a:r>
              <a:rPr lang="en-US" sz="2800" dirty="0" err="1" smtClean="0"/>
              <a:t>Daftar</a:t>
            </a:r>
            <a:r>
              <a:rPr lang="en-US" sz="2800" dirty="0" smtClean="0"/>
              <a:t> </a:t>
            </a:r>
            <a:r>
              <a:rPr lang="en-US" sz="2800" dirty="0" err="1" smtClean="0"/>
              <a:t>arsip</a:t>
            </a:r>
            <a:r>
              <a:rPr lang="en-US" sz="2800" dirty="0" smtClean="0"/>
              <a:t> </a:t>
            </a:r>
            <a:r>
              <a:rPr lang="en-US" sz="2800" dirty="0" err="1" smtClean="0"/>
              <a:t>statis</a:t>
            </a:r>
            <a:r>
              <a:rPr lang="en-US" sz="2800" dirty="0" smtClean="0"/>
              <a:t>;</a:t>
            </a:r>
          </a:p>
          <a:p>
            <a:pPr algn="just">
              <a:buFont typeface="Wingdings" pitchFamily="2" charset="2"/>
              <a:buNone/>
            </a:pPr>
            <a:r>
              <a:rPr lang="en-US" sz="2800" dirty="0" smtClean="0"/>
              <a:t>	2. </a:t>
            </a:r>
            <a:r>
              <a:rPr lang="en-US" sz="2800" dirty="0" err="1" smtClean="0"/>
              <a:t>Inventaris</a:t>
            </a:r>
            <a:r>
              <a:rPr lang="en-US" sz="2800" dirty="0" smtClean="0"/>
              <a:t> </a:t>
            </a:r>
            <a:r>
              <a:rPr lang="en-US" sz="2800" dirty="0" err="1" smtClean="0"/>
              <a:t>arsip</a:t>
            </a:r>
            <a:r>
              <a:rPr lang="en-US" sz="2800" dirty="0" smtClean="0"/>
              <a:t>;</a:t>
            </a:r>
          </a:p>
          <a:p>
            <a:pPr algn="just">
              <a:buFont typeface="Wingdings" pitchFamily="2" charset="2"/>
              <a:buNone/>
            </a:pPr>
            <a:r>
              <a:rPr lang="en-US" sz="2800" dirty="0" smtClean="0"/>
              <a:t>	3. </a:t>
            </a:r>
            <a:r>
              <a:rPr lang="en-US" sz="2800" i="1" dirty="0" smtClean="0"/>
              <a:t>Guide.</a:t>
            </a:r>
          </a:p>
          <a:p>
            <a:pPr algn="just"/>
            <a:endParaRPr lang="en-US" sz="20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None/>
            </a:pP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85676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357166"/>
            <a:ext cx="84582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PRESERVASI ARSIP</a:t>
            </a:r>
          </a:p>
          <a:p>
            <a:endParaRPr lang="en-US" sz="3200" dirty="0" smtClean="0"/>
          </a:p>
          <a:p>
            <a:r>
              <a:rPr lang="en-US" sz="3200" dirty="0" err="1" smtClean="0"/>
              <a:t>Bertujuan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perlindungan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pelestarian</a:t>
            </a:r>
            <a:r>
              <a:rPr lang="en-US" sz="3200" dirty="0" smtClean="0"/>
              <a:t> </a:t>
            </a:r>
            <a:r>
              <a:rPr lang="en-US" sz="3200" dirty="0" err="1" smtClean="0"/>
              <a:t>arsip</a:t>
            </a:r>
            <a:r>
              <a:rPr lang="en-US" sz="3200" dirty="0" smtClean="0"/>
              <a:t> </a:t>
            </a:r>
            <a:r>
              <a:rPr lang="en-US" sz="3200" dirty="0" err="1" smtClean="0"/>
              <a:t>statis</a:t>
            </a:r>
            <a:r>
              <a:rPr lang="en-US" sz="3200" dirty="0" smtClean="0"/>
              <a:t> </a:t>
            </a:r>
            <a:r>
              <a:rPr lang="en-US" sz="3200" dirty="0" err="1" smtClean="0"/>
              <a:t>melalui</a:t>
            </a:r>
            <a:r>
              <a:rPr lang="en-US" sz="3200" dirty="0" smtClean="0"/>
              <a:t>:</a:t>
            </a:r>
          </a:p>
          <a:p>
            <a:endParaRPr lang="en-US" sz="3200" dirty="0" smtClean="0"/>
          </a:p>
          <a:p>
            <a:pPr marL="342900" indent="-342900">
              <a:buAutoNum type="arabicPeriod"/>
            </a:pPr>
            <a:r>
              <a:rPr lang="en-US" sz="3200" dirty="0" err="1" smtClean="0"/>
              <a:t>Penyimpanan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pemeliharaan</a:t>
            </a:r>
            <a:endParaRPr lang="en-US" sz="3200" dirty="0" smtClean="0"/>
          </a:p>
          <a:p>
            <a:pPr marL="342900" indent="-342900">
              <a:buAutoNum type="arabicPeriod"/>
            </a:pPr>
            <a:r>
              <a:rPr lang="en-US" sz="3200" dirty="0" err="1" smtClean="0"/>
              <a:t>Restorasi</a:t>
            </a:r>
            <a:endParaRPr lang="en-US" sz="3200" dirty="0" smtClean="0"/>
          </a:p>
          <a:p>
            <a:pPr marL="342900" indent="-342900">
              <a:buAutoNum type="arabicPeriod"/>
            </a:pPr>
            <a:r>
              <a:rPr lang="en-US" sz="3200" dirty="0" err="1" smtClean="0"/>
              <a:t>Reproduksi</a:t>
            </a:r>
            <a:r>
              <a:rPr lang="en-US" sz="3200" dirty="0" smtClean="0"/>
              <a:t> </a:t>
            </a:r>
            <a:r>
              <a:rPr lang="en-US" sz="3200" dirty="0" err="1" smtClean="0"/>
              <a:t>dan</a:t>
            </a:r>
            <a:r>
              <a:rPr lang="en-US" sz="3200" dirty="0" smtClean="0"/>
              <a:t> </a:t>
            </a:r>
            <a:r>
              <a:rPr lang="en-US" sz="3200" dirty="0" err="1" smtClean="0"/>
              <a:t>digitalisasi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4596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ChangeArrowheads="1"/>
          </p:cNvSpPr>
          <p:nvPr/>
        </p:nvSpPr>
        <p:spPr bwMode="auto">
          <a:xfrm>
            <a:off x="395536" y="548680"/>
            <a:ext cx="3779912" cy="720080"/>
          </a:xfrm>
          <a:prstGeom prst="rect">
            <a:avLst/>
          </a:prstGeom>
          <a:noFill/>
          <a:ln w="9525">
            <a:solidFill>
              <a:schemeClr val="accent1">
                <a:lumMod val="50000"/>
              </a:schemeClr>
            </a:solidFill>
            <a:miter lim="800000"/>
            <a:headEnd/>
            <a:tailEnd/>
          </a:ln>
          <a:effectLst>
            <a:outerShdw blurRad="63500" dist="38099" dir="2700000" algn="ctr" rotWithShape="0">
              <a:srgbClr val="CC3300">
                <a:alpha val="74998"/>
              </a:srgbClr>
            </a:outerShdw>
          </a:effectLst>
        </p:spPr>
        <p:txBody>
          <a:bodyPr lIns="91429" tIns="45715" rIns="91429" bIns="45715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ea typeface="ＭＳ Ｐゴシック" pitchFamily="34" charset="-128"/>
              </a:defRPr>
            </a:lvl9pPr>
          </a:lstStyle>
          <a:p>
            <a:pPr algn="ctr" eaLnBrk="1" hangingPunct="1">
              <a:lnSpc>
                <a:spcPct val="80000"/>
              </a:lnSpc>
              <a:defRPr/>
            </a:pPr>
            <a:r>
              <a:rPr lang="en-US" altLang="en-US" sz="2600" b="1" dirty="0" smtClean="0">
                <a:latin typeface="Arial" charset="0"/>
                <a:cs typeface="Arial" pitchFamily="34" charset="0"/>
              </a:rPr>
              <a:t>ALIH MEDIA </a:t>
            </a:r>
            <a:endParaRPr lang="en-AU" altLang="en-US" sz="2600" b="1" dirty="0">
              <a:latin typeface="Arial" charset="0"/>
              <a:cs typeface="Arial" pitchFamily="34" charset="0"/>
            </a:endParaRPr>
          </a:p>
        </p:txBody>
      </p:sp>
      <p:pic>
        <p:nvPicPr>
          <p:cNvPr id="78851" name="Picture 3" descr="pe01561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590800"/>
            <a:ext cx="2827338" cy="247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8852" name="Oval 4"/>
          <p:cNvSpPr>
            <a:spLocks noChangeArrowheads="1"/>
          </p:cNvSpPr>
          <p:nvPr/>
        </p:nvSpPr>
        <p:spPr bwMode="auto">
          <a:xfrm>
            <a:off x="762000" y="1828800"/>
            <a:ext cx="2698750" cy="1023938"/>
          </a:xfrm>
          <a:prstGeom prst="ellipse">
            <a:avLst/>
          </a:prstGeom>
          <a:solidFill>
            <a:srgbClr val="66FF66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en-US" sz="1600" b="1" dirty="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rPr>
              <a:t>BENTUK DAN MEDIA </a:t>
            </a:r>
          </a:p>
        </p:txBody>
      </p:sp>
      <p:sp>
        <p:nvSpPr>
          <p:cNvPr id="78853" name="Oval 5"/>
          <p:cNvSpPr>
            <a:spLocks noChangeArrowheads="1"/>
          </p:cNvSpPr>
          <p:nvPr/>
        </p:nvSpPr>
        <p:spPr bwMode="auto">
          <a:xfrm>
            <a:off x="228600" y="2895600"/>
            <a:ext cx="2438400" cy="882650"/>
          </a:xfrm>
          <a:prstGeom prst="ellipse">
            <a:avLst/>
          </a:prstGeom>
          <a:solidFill>
            <a:srgbClr val="66FF66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1600" b="1" dirty="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rPr>
              <a:t>KEBIJAKAN ALIH MEDIA </a:t>
            </a:r>
          </a:p>
        </p:txBody>
      </p:sp>
      <p:sp>
        <p:nvSpPr>
          <p:cNvPr id="78854" name="Oval 6"/>
          <p:cNvSpPr>
            <a:spLocks noChangeArrowheads="1"/>
          </p:cNvSpPr>
          <p:nvPr/>
        </p:nvSpPr>
        <p:spPr bwMode="auto">
          <a:xfrm>
            <a:off x="152400" y="4191000"/>
            <a:ext cx="2736850" cy="990600"/>
          </a:xfrm>
          <a:prstGeom prst="ellipse">
            <a:avLst/>
          </a:prstGeom>
          <a:solidFill>
            <a:srgbClr val="66FF66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1600" b="1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rPr>
              <a:t>KONDISI ARSIP</a:t>
            </a:r>
          </a:p>
          <a:p>
            <a:pPr algn="ctr"/>
            <a:r>
              <a:rPr lang="en-US" altLang="en-US" sz="1600" b="1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rPr>
              <a:t> DAN NILAI INFORMASI </a:t>
            </a:r>
          </a:p>
        </p:txBody>
      </p:sp>
      <p:sp>
        <p:nvSpPr>
          <p:cNvPr id="78855" name="Oval 7"/>
          <p:cNvSpPr>
            <a:spLocks noChangeArrowheads="1"/>
          </p:cNvSpPr>
          <p:nvPr/>
        </p:nvSpPr>
        <p:spPr bwMode="auto">
          <a:xfrm>
            <a:off x="685800" y="5486400"/>
            <a:ext cx="2781300" cy="990600"/>
          </a:xfrm>
          <a:prstGeom prst="ellipse">
            <a:avLst/>
          </a:prstGeom>
          <a:solidFill>
            <a:srgbClr val="66FF66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1400" b="1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rPr>
              <a:t>ARSIP YG DIALIHMEDIAKAN</a:t>
            </a:r>
          </a:p>
          <a:p>
            <a:pPr algn="ctr"/>
            <a:r>
              <a:rPr lang="en-US" altLang="en-US" sz="1400" b="1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rPr>
              <a:t> TETAP DISIMPAN  UNTUK </a:t>
            </a:r>
          </a:p>
          <a:p>
            <a:pPr algn="ctr"/>
            <a:r>
              <a:rPr lang="en-US" altLang="en-US" sz="1400" b="1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rPr>
              <a:t>KEPENTINGAN HUKUM </a:t>
            </a:r>
          </a:p>
        </p:txBody>
      </p:sp>
      <p:sp>
        <p:nvSpPr>
          <p:cNvPr id="78856" name="Oval 8"/>
          <p:cNvSpPr>
            <a:spLocks noChangeArrowheads="1"/>
          </p:cNvSpPr>
          <p:nvPr/>
        </p:nvSpPr>
        <p:spPr bwMode="auto">
          <a:xfrm>
            <a:off x="3357554" y="5867400"/>
            <a:ext cx="2863850" cy="990600"/>
          </a:xfrm>
          <a:prstGeom prst="ellipse">
            <a:avLst/>
          </a:prstGeom>
          <a:solidFill>
            <a:srgbClr val="66FF66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1600" b="1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rPr>
              <a:t>DIAUTENTIKASI  PIMPINAN </a:t>
            </a:r>
          </a:p>
          <a:p>
            <a:pPr algn="ctr"/>
            <a:r>
              <a:rPr lang="en-US" altLang="en-US" sz="1600" b="1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rPr>
              <a:t>DI LINGKUNGAN PA  </a:t>
            </a:r>
          </a:p>
        </p:txBody>
      </p:sp>
      <p:sp>
        <p:nvSpPr>
          <p:cNvPr id="78857" name="Oval 9"/>
          <p:cNvSpPr>
            <a:spLocks noChangeArrowheads="1"/>
          </p:cNvSpPr>
          <p:nvPr/>
        </p:nvSpPr>
        <p:spPr bwMode="auto">
          <a:xfrm>
            <a:off x="5791200" y="5181600"/>
            <a:ext cx="3352800" cy="11430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b="1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rPr>
              <a:t>Arsip Hasil Alih Media dan hasil </a:t>
            </a:r>
          </a:p>
          <a:p>
            <a:pPr algn="ctr"/>
            <a:r>
              <a:rPr lang="en-US" altLang="en-US" b="1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rPr>
              <a:t>Cetaknya merupakan alat bukti</a:t>
            </a:r>
          </a:p>
          <a:p>
            <a:pPr algn="ctr"/>
            <a:r>
              <a:rPr lang="en-US" altLang="en-US" b="1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rPr>
              <a:t> yang  sah sesuai UU</a:t>
            </a:r>
          </a:p>
        </p:txBody>
      </p:sp>
      <p:sp>
        <p:nvSpPr>
          <p:cNvPr id="78858" name="Oval 10"/>
          <p:cNvSpPr>
            <a:spLocks noChangeArrowheads="1"/>
          </p:cNvSpPr>
          <p:nvPr/>
        </p:nvSpPr>
        <p:spPr bwMode="auto">
          <a:xfrm>
            <a:off x="6197600" y="3733800"/>
            <a:ext cx="2946400" cy="11430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altLang="en-US" sz="2400" b="1" dirty="0">
              <a:solidFill>
                <a:srgbClr val="000000"/>
              </a:solidFill>
              <a:latin typeface="Arial Narrow" pitchFamily="34" charset="0"/>
              <a:ea typeface="MS PGothic" pitchFamily="34" charset="-128"/>
            </a:endParaRPr>
          </a:p>
          <a:p>
            <a:r>
              <a:rPr lang="en-US" altLang="en-US" sz="2000" b="1" dirty="0" err="1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rPr>
              <a:t>Daftar</a:t>
            </a:r>
            <a:r>
              <a:rPr lang="en-US" altLang="en-US" sz="2000" b="1" dirty="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rPr>
              <a:t>arsip</a:t>
            </a:r>
            <a:r>
              <a:rPr lang="en-US" altLang="en-US" sz="2000" b="1" dirty="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rPr>
              <a:t> </a:t>
            </a:r>
            <a:r>
              <a:rPr lang="en-US" altLang="en-US" sz="2000" b="1" dirty="0" err="1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rPr>
              <a:t>dinamis</a:t>
            </a:r>
            <a:r>
              <a:rPr lang="en-US" altLang="en-US" sz="2000" b="1" dirty="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rPr>
              <a:t> </a:t>
            </a:r>
            <a:endParaRPr lang="id-ID" altLang="en-US" sz="2000" b="1" dirty="0" smtClean="0">
              <a:solidFill>
                <a:srgbClr val="000000"/>
              </a:solidFill>
              <a:latin typeface="Arial Narrow" pitchFamily="34" charset="0"/>
              <a:ea typeface="MS PGothic" pitchFamily="34" charset="-128"/>
            </a:endParaRPr>
          </a:p>
          <a:p>
            <a:r>
              <a:rPr lang="en-US" altLang="en-US" sz="2000" b="1" dirty="0" smtClean="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rPr>
              <a:t>yang </a:t>
            </a:r>
            <a:r>
              <a:rPr lang="id-ID" altLang="en-US" sz="2000" b="1" dirty="0" smtClean="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rPr>
              <a:t>d</a:t>
            </a:r>
            <a:r>
              <a:rPr lang="en-US" altLang="en-US" sz="2000" b="1" dirty="0" err="1" smtClean="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rPr>
              <a:t>ialihmediakan</a:t>
            </a:r>
            <a:r>
              <a:rPr lang="en-US" altLang="en-US" sz="2000" b="1" dirty="0" smtClean="0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rPr>
              <a:t> </a:t>
            </a:r>
            <a:endParaRPr lang="en-US" altLang="en-US" sz="2000" b="1" dirty="0">
              <a:solidFill>
                <a:srgbClr val="000000"/>
              </a:solidFill>
              <a:latin typeface="Arial Narrow" pitchFamily="34" charset="0"/>
              <a:ea typeface="MS PGothic" pitchFamily="34" charset="-128"/>
            </a:endParaRPr>
          </a:p>
          <a:p>
            <a:endParaRPr lang="en-US" altLang="en-US" sz="2400" b="1" dirty="0">
              <a:solidFill>
                <a:srgbClr val="000000"/>
              </a:solidFill>
              <a:latin typeface="Arial Narrow" pitchFamily="34" charset="0"/>
              <a:ea typeface="MS PGothic" pitchFamily="34" charset="-128"/>
            </a:endParaRPr>
          </a:p>
        </p:txBody>
      </p:sp>
      <p:sp>
        <p:nvSpPr>
          <p:cNvPr id="78859" name="Oval 11"/>
          <p:cNvSpPr>
            <a:spLocks noChangeArrowheads="1"/>
          </p:cNvSpPr>
          <p:nvPr/>
        </p:nvSpPr>
        <p:spPr bwMode="auto">
          <a:xfrm>
            <a:off x="6115050" y="2590800"/>
            <a:ext cx="3028950" cy="838200"/>
          </a:xfrm>
          <a:prstGeom prst="ellipse">
            <a:avLst/>
          </a:prstGeom>
          <a:solidFill>
            <a:srgbClr val="FFFF00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en-US" sz="2000" b="1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rPr>
              <a:t>Berita Acara Alih Media </a:t>
            </a:r>
          </a:p>
          <a:p>
            <a:pPr algn="ctr"/>
            <a:r>
              <a:rPr lang="en-US" altLang="en-US" sz="2000" b="1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rPr>
              <a:t>Arsip Dinamis </a:t>
            </a:r>
          </a:p>
        </p:txBody>
      </p:sp>
      <p:sp>
        <p:nvSpPr>
          <p:cNvPr id="78860" name="Oval 12"/>
          <p:cNvSpPr>
            <a:spLocks noChangeArrowheads="1"/>
          </p:cNvSpPr>
          <p:nvPr/>
        </p:nvSpPr>
        <p:spPr bwMode="auto">
          <a:xfrm>
            <a:off x="6019800" y="1143000"/>
            <a:ext cx="3124200" cy="914400"/>
          </a:xfrm>
          <a:prstGeom prst="ellipse">
            <a:avLst/>
          </a:prstGeom>
          <a:solidFill>
            <a:srgbClr val="66FF66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n-US" altLang="en-US" sz="2400" b="1">
                <a:solidFill>
                  <a:srgbClr val="000000"/>
                </a:solidFill>
                <a:latin typeface="Arial Narrow" pitchFamily="34" charset="0"/>
                <a:ea typeface="MS PGothic" pitchFamily="34" charset="-128"/>
              </a:rPr>
              <a:t>PELAKSANAAN </a:t>
            </a:r>
          </a:p>
        </p:txBody>
      </p:sp>
      <p:sp>
        <p:nvSpPr>
          <p:cNvPr id="78861" name="AutoShape 13"/>
          <p:cNvSpPr>
            <a:spLocks noChangeArrowheads="1"/>
          </p:cNvSpPr>
          <p:nvPr/>
        </p:nvSpPr>
        <p:spPr bwMode="auto">
          <a:xfrm rot="1978201" flipH="1">
            <a:off x="3124200" y="2667000"/>
            <a:ext cx="849313" cy="477838"/>
          </a:xfrm>
          <a:prstGeom prst="rightArrow">
            <a:avLst>
              <a:gd name="adj1" fmla="val 31565"/>
              <a:gd name="adj2" fmla="val 83834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 altLang="en-US" sz="240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78862" name="AutoShape 14"/>
          <p:cNvSpPr>
            <a:spLocks noChangeArrowheads="1"/>
          </p:cNvSpPr>
          <p:nvPr/>
        </p:nvSpPr>
        <p:spPr bwMode="auto">
          <a:xfrm rot="743291" flipH="1">
            <a:off x="2819400" y="3352800"/>
            <a:ext cx="849313" cy="477838"/>
          </a:xfrm>
          <a:prstGeom prst="rightArrow">
            <a:avLst>
              <a:gd name="adj1" fmla="val 31565"/>
              <a:gd name="adj2" fmla="val 83834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 altLang="en-US" sz="240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78863" name="AutoShape 15"/>
          <p:cNvSpPr>
            <a:spLocks noChangeArrowheads="1"/>
          </p:cNvSpPr>
          <p:nvPr/>
        </p:nvSpPr>
        <p:spPr bwMode="auto">
          <a:xfrm rot="20408351" flipH="1">
            <a:off x="2819400" y="4419600"/>
            <a:ext cx="849313" cy="477838"/>
          </a:xfrm>
          <a:prstGeom prst="rightArrow">
            <a:avLst>
              <a:gd name="adj1" fmla="val 31565"/>
              <a:gd name="adj2" fmla="val 83834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 altLang="en-US" sz="240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78864" name="AutoShape 16"/>
          <p:cNvSpPr>
            <a:spLocks noChangeArrowheads="1"/>
          </p:cNvSpPr>
          <p:nvPr/>
        </p:nvSpPr>
        <p:spPr bwMode="auto">
          <a:xfrm rot="19504599" flipH="1">
            <a:off x="3014663" y="5075238"/>
            <a:ext cx="1219200" cy="477837"/>
          </a:xfrm>
          <a:prstGeom prst="rightArrow">
            <a:avLst>
              <a:gd name="adj1" fmla="val 31565"/>
              <a:gd name="adj2" fmla="val 120346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 altLang="en-US" sz="240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78865" name="AutoShape 17"/>
          <p:cNvSpPr>
            <a:spLocks noChangeArrowheads="1"/>
          </p:cNvSpPr>
          <p:nvPr/>
        </p:nvSpPr>
        <p:spPr bwMode="auto">
          <a:xfrm rot="16129379" flipH="1">
            <a:off x="4407694" y="5190331"/>
            <a:ext cx="839788" cy="517525"/>
          </a:xfrm>
          <a:prstGeom prst="rightArrow">
            <a:avLst>
              <a:gd name="adj1" fmla="val 31565"/>
              <a:gd name="adj2" fmla="val 76537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 altLang="en-US" sz="240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78866" name="AutoShape 21"/>
          <p:cNvSpPr>
            <a:spLocks noChangeArrowheads="1"/>
          </p:cNvSpPr>
          <p:nvPr/>
        </p:nvSpPr>
        <p:spPr bwMode="auto">
          <a:xfrm rot="-1978201">
            <a:off x="4975225" y="1944688"/>
            <a:ext cx="1404938" cy="477837"/>
          </a:xfrm>
          <a:prstGeom prst="rightArrow">
            <a:avLst>
              <a:gd name="adj1" fmla="val 31565"/>
              <a:gd name="adj2" fmla="val 121433"/>
            </a:avLst>
          </a:prstGeom>
          <a:solidFill>
            <a:srgbClr val="FF66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 altLang="en-US" sz="2400">
              <a:latin typeface="Times New Roman" pitchFamily="18" charset="0"/>
              <a:ea typeface="MS PGothic" pitchFamily="34" charset="-128"/>
            </a:endParaRPr>
          </a:p>
        </p:txBody>
      </p:sp>
      <p:sp>
        <p:nvSpPr>
          <p:cNvPr id="23" name="Down Arrow 22"/>
          <p:cNvSpPr/>
          <p:nvPr/>
        </p:nvSpPr>
        <p:spPr>
          <a:xfrm>
            <a:off x="7391400" y="2133600"/>
            <a:ext cx="484188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4" name="Down Arrow 23"/>
          <p:cNvSpPr/>
          <p:nvPr/>
        </p:nvSpPr>
        <p:spPr>
          <a:xfrm>
            <a:off x="8382000" y="4876800"/>
            <a:ext cx="484188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5" name="Down Arrow 24"/>
          <p:cNvSpPr/>
          <p:nvPr/>
        </p:nvSpPr>
        <p:spPr>
          <a:xfrm>
            <a:off x="6477000" y="3429000"/>
            <a:ext cx="484188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122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id-ID" dirty="0" smtClean="0">
                <a:solidFill>
                  <a:schemeClr val="tx1"/>
                </a:solidFill>
              </a:rPr>
              <a:t>LAYANAN ARSIP STATIS</a:t>
            </a:r>
            <a:endParaRPr lang="id-ID" dirty="0">
              <a:solidFill>
                <a:schemeClr val="tx1"/>
              </a:solidFill>
            </a:endParaRPr>
          </a:p>
        </p:txBody>
      </p:sp>
      <p:sp>
        <p:nvSpPr>
          <p:cNvPr id="15363" name="TextBox 3"/>
          <p:cNvSpPr txBox="1">
            <a:spLocks noChangeArrowheads="1"/>
          </p:cNvSpPr>
          <p:nvPr/>
        </p:nvSpPr>
        <p:spPr bwMode="auto">
          <a:xfrm>
            <a:off x="1187450" y="1340768"/>
            <a:ext cx="6768926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200">
                <a:solidFill>
                  <a:schemeClr val="tx1"/>
                </a:solidFill>
                <a:latin typeface="Garamond" pitchFamily="18" charset="0"/>
              </a:defRPr>
            </a:lvl1pPr>
            <a:lvl2pPr indent="-285750">
              <a:defRPr sz="1600">
                <a:solidFill>
                  <a:schemeClr val="tx1"/>
                </a:solidFill>
                <a:latin typeface="Garamond" pitchFamily="18" charset="0"/>
              </a:defRPr>
            </a:lvl2pPr>
            <a:lvl3pPr>
              <a:defRPr sz="1400">
                <a:solidFill>
                  <a:schemeClr val="tx1"/>
                </a:solidFill>
                <a:latin typeface="Garamond" pitchFamily="18" charset="0"/>
              </a:defRPr>
            </a:lvl3pPr>
            <a:lvl4pPr>
              <a:defRPr sz="1400">
                <a:solidFill>
                  <a:schemeClr val="tx1"/>
                </a:solidFill>
                <a:latin typeface="Garamond" pitchFamily="18" charset="0"/>
              </a:defRPr>
            </a:lvl4pPr>
            <a:lvl5pPr>
              <a:defRPr sz="1400">
                <a:solidFill>
                  <a:schemeClr val="tx1"/>
                </a:solidFill>
                <a:latin typeface="Garamond" pitchFamily="18" charset="0"/>
              </a:defRPr>
            </a:lvl5pPr>
            <a:lvl6pPr eaLnBrk="0" fontAlgn="base" hangingPunct="0">
              <a:spcAft>
                <a:spcPct val="0"/>
              </a:spcAft>
              <a:buFont typeface="Arial" charset="0"/>
              <a:defRPr sz="1400">
                <a:solidFill>
                  <a:schemeClr val="tx1"/>
                </a:solidFill>
                <a:latin typeface="Garamond" pitchFamily="18" charset="0"/>
              </a:defRPr>
            </a:lvl6pPr>
            <a:lvl7pPr eaLnBrk="0" fontAlgn="base" hangingPunct="0">
              <a:spcAft>
                <a:spcPct val="0"/>
              </a:spcAft>
              <a:buFont typeface="Arial" charset="0"/>
              <a:defRPr sz="1400">
                <a:solidFill>
                  <a:schemeClr val="tx1"/>
                </a:solidFill>
                <a:latin typeface="Garamond" pitchFamily="18" charset="0"/>
              </a:defRPr>
            </a:lvl7pPr>
            <a:lvl8pPr eaLnBrk="0" fontAlgn="base" hangingPunct="0">
              <a:spcAft>
                <a:spcPct val="0"/>
              </a:spcAft>
              <a:buFont typeface="Arial" charset="0"/>
              <a:defRPr sz="1400">
                <a:solidFill>
                  <a:schemeClr val="tx1"/>
                </a:solidFill>
                <a:latin typeface="Garamond" pitchFamily="18" charset="0"/>
              </a:defRPr>
            </a:lvl8pPr>
            <a:lvl9pPr eaLnBrk="0" fontAlgn="base" hangingPunct="0">
              <a:spcAft>
                <a:spcPct val="0"/>
              </a:spcAft>
              <a:buFont typeface="Arial" charset="0"/>
              <a:defRPr sz="1400">
                <a:solidFill>
                  <a:schemeClr val="tx1"/>
                </a:solidFill>
                <a:latin typeface="Garamond" pitchFamily="18" charset="0"/>
              </a:defRPr>
            </a:lvl9pPr>
          </a:lstStyle>
          <a:p>
            <a:pPr algn="just"/>
            <a:r>
              <a:rPr lang="id-ID" altLang="id-ID" b="1" dirty="0"/>
              <a:t>Penyediaan arsip statis kepada pengguna arsip statis yang sah, termasuk penggandaan arsip statis sesuai dengan ketentuan peraturan perundang-undangan</a:t>
            </a:r>
          </a:p>
        </p:txBody>
      </p:sp>
      <p:pic>
        <p:nvPicPr>
          <p:cNvPr id="15364" name="Picture 3" descr="C:\Program Files (x86)\Microsoft Office\MEDIA\CAGCAT10\j0285410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4206875"/>
            <a:ext cx="1868488" cy="177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3088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85786" y="0"/>
            <a:ext cx="7162800" cy="1338263"/>
          </a:xfrm>
        </p:spPr>
        <p:txBody>
          <a:bodyPr wrap="square">
            <a:spAutoFit/>
          </a:bodyPr>
          <a:lstStyle/>
          <a:p>
            <a:pPr eaLnBrk="1" hangingPunct="1"/>
            <a:r>
              <a:rPr lang="en-US" sz="2900" dirty="0" smtClean="0"/>
              <a:t/>
            </a:r>
            <a:br>
              <a:rPr lang="en-US" sz="2900" dirty="0" smtClean="0"/>
            </a:br>
            <a:r>
              <a:rPr lang="id-ID" sz="2800" b="1" dirty="0" smtClean="0">
                <a:solidFill>
                  <a:schemeClr val="tx1"/>
                </a:solidFill>
              </a:rPr>
              <a:t>DAUR HIDUP ARSIP</a:t>
            </a:r>
            <a:r>
              <a:rPr lang="en-US" sz="2400" dirty="0" smtClean="0">
                <a:solidFill>
                  <a:schemeClr val="tx1"/>
                </a:solidFill>
              </a:rPr>
              <a:t/>
            </a:r>
            <a:br>
              <a:rPr lang="en-US" sz="2400" dirty="0" smtClean="0">
                <a:solidFill>
                  <a:schemeClr val="tx1"/>
                </a:solidFill>
              </a:rPr>
            </a:br>
            <a:endParaRPr lang="en-US" sz="2400" dirty="0" smtClean="0">
              <a:solidFill>
                <a:schemeClr val="tx1"/>
              </a:solidFill>
            </a:endParaRPr>
          </a:p>
        </p:txBody>
      </p:sp>
      <p:sp>
        <p:nvSpPr>
          <p:cNvPr id="70659" name="Oval 3"/>
          <p:cNvSpPr>
            <a:spLocks noChangeArrowheads="1"/>
          </p:cNvSpPr>
          <p:nvPr/>
        </p:nvSpPr>
        <p:spPr bwMode="auto">
          <a:xfrm>
            <a:off x="660400" y="1196975"/>
            <a:ext cx="8001000" cy="5249863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lIns="91423" tIns="45711" rIns="91423" bIns="45711" anchor="ctr"/>
          <a:lstStyle/>
          <a:p>
            <a:pPr algn="ctr">
              <a:buSzPct val="85000"/>
            </a:pPr>
            <a:endParaRPr lang="en-US">
              <a:solidFill>
                <a:schemeClr val="accent1"/>
              </a:solidFill>
            </a:endParaRPr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 flipH="1">
            <a:off x="4565650" y="1219200"/>
            <a:ext cx="6350" cy="2684463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0835" tIns="30418" rIns="60835" bIns="30418" anchor="ctr"/>
          <a:lstStyle/>
          <a:p>
            <a:endParaRPr lang="en-US"/>
          </a:p>
        </p:txBody>
      </p:sp>
      <p:sp>
        <p:nvSpPr>
          <p:cNvPr id="5125" name="Line 5"/>
          <p:cNvSpPr>
            <a:spLocks noChangeShapeType="1"/>
          </p:cNvSpPr>
          <p:nvPr/>
        </p:nvSpPr>
        <p:spPr bwMode="auto">
          <a:xfrm flipH="1">
            <a:off x="1016000" y="3886200"/>
            <a:ext cx="3556000" cy="9080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0835" tIns="30418" rIns="60835" bIns="30418" anchor="ctr"/>
          <a:lstStyle/>
          <a:p>
            <a:endParaRPr lang="en-US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4503738" y="3886200"/>
            <a:ext cx="3833812" cy="98425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60835" tIns="30418" rIns="60835" bIns="30418" anchor="ctr"/>
          <a:lstStyle/>
          <a:p>
            <a:endParaRPr lang="en-US"/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1981200" y="1709738"/>
            <a:ext cx="24892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3" tIns="45711" rIns="91423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>
              <a:buSzPct val="85000"/>
            </a:pPr>
            <a:r>
              <a:rPr lang="en-US" sz="1900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PENCIPTAAN</a:t>
            </a:r>
            <a:endParaRPr lang="en-US" sz="1900" dirty="0"/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4724400" y="1608138"/>
            <a:ext cx="2362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3" tIns="45711" rIns="91423" bIns="45711">
            <a:spAutoFit/>
          </a:bodyPr>
          <a:lstStyle/>
          <a:p>
            <a:pPr>
              <a:buSzPct val="85000"/>
              <a:defRPr/>
            </a:pPr>
            <a:r>
              <a:rPr lang="en-US" sz="17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  <a:cs typeface="Arial" charset="0"/>
              </a:rPr>
              <a:t>PENGGUANAAN &amp; PEMELIHARAAN</a:t>
            </a:r>
          </a:p>
        </p:txBody>
      </p:sp>
      <p:sp>
        <p:nvSpPr>
          <p:cNvPr id="70665" name="Text Box 9"/>
          <p:cNvSpPr txBox="1">
            <a:spLocks noChangeArrowheads="1"/>
          </p:cNvSpPr>
          <p:nvPr/>
        </p:nvSpPr>
        <p:spPr bwMode="auto">
          <a:xfrm>
            <a:off x="3606800" y="4238625"/>
            <a:ext cx="2336800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3" tIns="45711" rIns="91423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SzPct val="85000"/>
            </a:pPr>
            <a:r>
              <a:rPr lang="en-US" sz="21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PENYUSUTAN</a:t>
            </a:r>
            <a:endParaRPr lang="en-US" sz="270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SzPct val="85000"/>
            </a:pPr>
            <a:r>
              <a:rPr lang="en-US">
                <a:solidFill>
                  <a:srgbClr val="6600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>
                <a:solidFill>
                  <a:srgbClr val="996633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  </a:t>
            </a:r>
            <a:endParaRPr lang="en-US">
              <a:solidFill>
                <a:srgbClr val="660033"/>
              </a:solidFill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3276600" y="4343400"/>
            <a:ext cx="2849592" cy="1923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3" tIns="45711" rIns="91423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SzPct val="85000"/>
            </a:pPr>
            <a:endParaRPr lang="en-US" dirty="0"/>
          </a:p>
          <a:p>
            <a:pPr eaLnBrk="1" hangingPunct="1">
              <a:buSzPct val="85000"/>
              <a:buFont typeface="Arial" pitchFamily="34" charset="0"/>
              <a:buChar char="•"/>
            </a:pPr>
            <a:r>
              <a:rPr lang="en-US" sz="1700" dirty="0"/>
              <a:t>  </a:t>
            </a:r>
            <a:r>
              <a:rPr lang="en-US" sz="1700" dirty="0" err="1"/>
              <a:t>Penilaian</a:t>
            </a:r>
            <a:r>
              <a:rPr lang="en-US" sz="1700" dirty="0"/>
              <a:t> </a:t>
            </a:r>
            <a:r>
              <a:rPr lang="en-US" sz="1700" dirty="0" err="1"/>
              <a:t>Arsip</a:t>
            </a:r>
            <a:endParaRPr lang="en-US" sz="1700" dirty="0"/>
          </a:p>
          <a:p>
            <a:pPr eaLnBrk="1" hangingPunct="1">
              <a:buSzPct val="85000"/>
              <a:buFont typeface="Arial" pitchFamily="34" charset="0"/>
              <a:buChar char="•"/>
            </a:pPr>
            <a:r>
              <a:rPr lang="id-ID" sz="1700" dirty="0"/>
              <a:t>  </a:t>
            </a:r>
            <a:r>
              <a:rPr lang="en-US" sz="1700" dirty="0" err="1"/>
              <a:t>Jadwal</a:t>
            </a:r>
            <a:r>
              <a:rPr lang="en-US" sz="1700" dirty="0"/>
              <a:t> </a:t>
            </a:r>
            <a:r>
              <a:rPr lang="en-US" sz="1700" dirty="0" err="1"/>
              <a:t>Retensi</a:t>
            </a:r>
            <a:r>
              <a:rPr lang="en-US" sz="1700" dirty="0"/>
              <a:t> </a:t>
            </a:r>
            <a:r>
              <a:rPr lang="en-US" sz="1700" dirty="0" err="1"/>
              <a:t>Arsip</a:t>
            </a:r>
            <a:endParaRPr lang="en-US" sz="1700" dirty="0"/>
          </a:p>
          <a:p>
            <a:pPr eaLnBrk="1" hangingPunct="1">
              <a:buSzPct val="85000"/>
              <a:buFont typeface="Arial" pitchFamily="34" charset="0"/>
              <a:buChar char="•"/>
            </a:pPr>
            <a:r>
              <a:rPr lang="id-ID" sz="1700" dirty="0"/>
              <a:t>   </a:t>
            </a:r>
            <a:r>
              <a:rPr lang="en-US" sz="1700" dirty="0" err="1"/>
              <a:t>Pemindahan</a:t>
            </a:r>
            <a:r>
              <a:rPr lang="en-US" sz="1700" dirty="0"/>
              <a:t> </a:t>
            </a:r>
            <a:r>
              <a:rPr lang="en-US" sz="1700" dirty="0" err="1"/>
              <a:t>Arsip</a:t>
            </a:r>
            <a:r>
              <a:rPr lang="en-US" sz="1700" dirty="0"/>
              <a:t> </a:t>
            </a:r>
            <a:r>
              <a:rPr lang="en-US" sz="1700" dirty="0" err="1"/>
              <a:t>Inaktif</a:t>
            </a:r>
            <a:endParaRPr lang="en-US" sz="1700" dirty="0"/>
          </a:p>
          <a:p>
            <a:pPr eaLnBrk="1" hangingPunct="1">
              <a:buSzPct val="85000"/>
              <a:buFont typeface="Arial" pitchFamily="34" charset="0"/>
              <a:buChar char="•"/>
            </a:pPr>
            <a:r>
              <a:rPr lang="id-ID" sz="1700" dirty="0"/>
              <a:t>   </a:t>
            </a:r>
            <a:r>
              <a:rPr lang="en-US" sz="1700" dirty="0" err="1"/>
              <a:t>Pemusnahan</a:t>
            </a:r>
            <a:endParaRPr lang="en-US" sz="1700" dirty="0"/>
          </a:p>
          <a:p>
            <a:pPr eaLnBrk="1" hangingPunct="1">
              <a:buSzPct val="85000"/>
              <a:buFont typeface="Arial" pitchFamily="34" charset="0"/>
              <a:buChar char="•"/>
            </a:pPr>
            <a:r>
              <a:rPr lang="id-ID" sz="1700" dirty="0"/>
              <a:t>   </a:t>
            </a:r>
            <a:r>
              <a:rPr lang="en-US" sz="1700" dirty="0" err="1"/>
              <a:t>Penyerahan</a:t>
            </a:r>
            <a:r>
              <a:rPr lang="en-US" sz="1700" dirty="0"/>
              <a:t> </a:t>
            </a:r>
            <a:r>
              <a:rPr lang="en-US" sz="1700" dirty="0" err="1"/>
              <a:t>Arsip</a:t>
            </a:r>
            <a:r>
              <a:rPr lang="en-US" sz="1700" dirty="0"/>
              <a:t> </a:t>
            </a:r>
            <a:r>
              <a:rPr lang="en-US" sz="1700" dirty="0" err="1"/>
              <a:t>Statis</a:t>
            </a:r>
            <a:endParaRPr lang="en-US" sz="1700" dirty="0"/>
          </a:p>
          <a:p>
            <a:pPr eaLnBrk="1" hangingPunct="1">
              <a:buSzPct val="85000"/>
            </a:pPr>
            <a:endParaRPr lang="en-US" sz="1600" dirty="0"/>
          </a:p>
        </p:txBody>
      </p:sp>
      <p:sp>
        <p:nvSpPr>
          <p:cNvPr id="70667" name="Text Box 11"/>
          <p:cNvSpPr txBox="1">
            <a:spLocks noChangeArrowheads="1"/>
          </p:cNvSpPr>
          <p:nvPr/>
        </p:nvSpPr>
        <p:spPr bwMode="auto">
          <a:xfrm>
            <a:off x="1524000" y="2057400"/>
            <a:ext cx="3429000" cy="1831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23" tIns="45711" rIns="91423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SzPct val="85000"/>
            </a:pPr>
            <a:endParaRPr lang="en-US" sz="1500" dirty="0">
              <a:solidFill>
                <a:srgbClr val="660033"/>
              </a:solidFill>
            </a:endParaRPr>
          </a:p>
          <a:p>
            <a:pPr eaLnBrk="1" hangingPunct="1">
              <a:buSzPct val="85000"/>
              <a:buFont typeface="Arial" pitchFamily="34" charset="0"/>
              <a:buChar char="•"/>
            </a:pPr>
            <a:r>
              <a:rPr lang="en-US" sz="1700" dirty="0">
                <a:solidFill>
                  <a:schemeClr val="bg1"/>
                </a:solidFill>
              </a:rPr>
              <a:t>  </a:t>
            </a:r>
            <a:r>
              <a:rPr lang="en-US" sz="1600" dirty="0"/>
              <a:t>Tata </a:t>
            </a:r>
            <a:r>
              <a:rPr lang="en-US" sz="1600" dirty="0" err="1"/>
              <a:t>Naskah</a:t>
            </a:r>
            <a:endParaRPr lang="id-ID" sz="1600" dirty="0"/>
          </a:p>
          <a:p>
            <a:pPr eaLnBrk="1" hangingPunct="1">
              <a:buSzPct val="85000"/>
              <a:buFont typeface="Arial" pitchFamily="34" charset="0"/>
              <a:buChar char="•"/>
            </a:pPr>
            <a:r>
              <a:rPr lang="en-US" sz="1600" dirty="0"/>
              <a:t> </a:t>
            </a:r>
            <a:r>
              <a:rPr lang="id-ID" sz="1600" dirty="0"/>
              <a:t> </a:t>
            </a:r>
            <a:r>
              <a:rPr lang="en-US" sz="1600" dirty="0" err="1"/>
              <a:t>Disain</a:t>
            </a:r>
            <a:r>
              <a:rPr lang="en-US" sz="1600" dirty="0"/>
              <a:t> </a:t>
            </a:r>
            <a:r>
              <a:rPr lang="en-US" sz="1600" dirty="0" err="1"/>
              <a:t>Formulir</a:t>
            </a:r>
            <a:r>
              <a:rPr lang="en-US" sz="1600" dirty="0"/>
              <a:t> &amp; </a:t>
            </a:r>
            <a:r>
              <a:rPr lang="en-US" sz="1600" dirty="0" err="1"/>
              <a:t>Manajemen</a:t>
            </a:r>
            <a:endParaRPr lang="en-US" sz="1600" dirty="0"/>
          </a:p>
          <a:p>
            <a:pPr eaLnBrk="1" hangingPunct="1">
              <a:buSzPct val="85000"/>
              <a:buFont typeface="Arial" pitchFamily="34" charset="0"/>
              <a:buChar char="•"/>
            </a:pPr>
            <a:r>
              <a:rPr lang="en-US" sz="1600" dirty="0"/>
              <a:t>  </a:t>
            </a:r>
            <a:r>
              <a:rPr lang="en-US" sz="1600" dirty="0" err="1"/>
              <a:t>Manajemen</a:t>
            </a:r>
            <a:r>
              <a:rPr lang="en-US" sz="1600" dirty="0"/>
              <a:t> </a:t>
            </a:r>
            <a:r>
              <a:rPr lang="en-US" sz="1600" dirty="0" err="1"/>
              <a:t>Korespondensi</a:t>
            </a:r>
            <a:r>
              <a:rPr lang="en-US" sz="1600" dirty="0"/>
              <a:t> </a:t>
            </a:r>
          </a:p>
          <a:p>
            <a:pPr eaLnBrk="1" hangingPunct="1">
              <a:buSzPct val="85000"/>
              <a:buFont typeface="Arial" pitchFamily="34" charset="0"/>
              <a:buChar char="•"/>
            </a:pPr>
            <a:r>
              <a:rPr lang="id-ID" sz="1600" dirty="0"/>
              <a:t>   </a:t>
            </a:r>
            <a:r>
              <a:rPr lang="en-US" sz="1600" dirty="0" err="1"/>
              <a:t>Manajemen</a:t>
            </a:r>
            <a:r>
              <a:rPr lang="en-US" sz="1600" dirty="0"/>
              <a:t> </a:t>
            </a:r>
            <a:r>
              <a:rPr lang="en-US" sz="1600" dirty="0" err="1"/>
              <a:t>Laporan</a:t>
            </a:r>
            <a:endParaRPr lang="en-US" sz="1600" dirty="0"/>
          </a:p>
          <a:p>
            <a:pPr eaLnBrk="1" hangingPunct="1">
              <a:buSzPct val="85000"/>
              <a:buFont typeface="Arial" pitchFamily="34" charset="0"/>
              <a:buChar char="•"/>
            </a:pPr>
            <a:r>
              <a:rPr lang="id-ID" sz="1600" dirty="0"/>
              <a:t>   </a:t>
            </a:r>
            <a:r>
              <a:rPr lang="en-US" sz="1600" dirty="0" err="1"/>
              <a:t>Manajemen</a:t>
            </a:r>
            <a:r>
              <a:rPr lang="en-US" sz="1600" dirty="0"/>
              <a:t> </a:t>
            </a:r>
            <a:r>
              <a:rPr lang="en-US" sz="1600" dirty="0" err="1"/>
              <a:t>Produk</a:t>
            </a:r>
            <a:r>
              <a:rPr lang="en-US" sz="1600" dirty="0"/>
              <a:t> </a:t>
            </a:r>
            <a:r>
              <a:rPr lang="en-US" sz="1600" dirty="0" err="1"/>
              <a:t>Hukum</a:t>
            </a:r>
            <a:endParaRPr lang="en-US" sz="16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buSzPct val="85000"/>
            </a:pPr>
            <a:endParaRPr lang="en-US" sz="1700" dirty="0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4754563" y="2771775"/>
            <a:ext cx="254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23" tIns="45711" rIns="91423" bIns="457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SzPct val="85000"/>
            </a:pPr>
            <a:endParaRPr lang="en-US">
              <a:solidFill>
                <a:srgbClr val="660033"/>
              </a:solidFill>
            </a:endParaRP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4953000" y="1981200"/>
            <a:ext cx="3708400" cy="2385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23" tIns="45711" rIns="91423" bIns="45711">
            <a:spAutoFit/>
          </a:bodyPr>
          <a:lstStyle>
            <a:lvl1pPr marL="150813" indent="-150813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buSzPct val="85000"/>
            </a:pPr>
            <a:endParaRPr lang="en-US" sz="1600" dirty="0">
              <a:solidFill>
                <a:srgbClr val="660033"/>
              </a:solidFill>
            </a:endParaRPr>
          </a:p>
          <a:p>
            <a:pPr eaLnBrk="1" hangingPunct="1">
              <a:buSzPct val="85000"/>
            </a:pPr>
            <a:r>
              <a:rPr lang="en-US" sz="1700" dirty="0">
                <a:solidFill>
                  <a:schemeClr val="bg1"/>
                </a:solidFill>
              </a:rPr>
              <a:t>. </a:t>
            </a:r>
            <a:r>
              <a:rPr lang="en-US" sz="1600" dirty="0" err="1"/>
              <a:t>Pemberkasan</a:t>
            </a:r>
            <a:r>
              <a:rPr lang="en-US" sz="1600" dirty="0"/>
              <a:t> </a:t>
            </a:r>
          </a:p>
          <a:p>
            <a:pPr eaLnBrk="1" hangingPunct="1">
              <a:buSzPct val="85000"/>
            </a:pPr>
            <a:r>
              <a:rPr lang="en-US" sz="1600" dirty="0"/>
              <a:t>. </a:t>
            </a:r>
            <a:r>
              <a:rPr lang="en-US" sz="1600" dirty="0" err="1"/>
              <a:t>Manajemen</a:t>
            </a:r>
            <a:r>
              <a:rPr lang="en-US" sz="1600" dirty="0"/>
              <a:t> </a:t>
            </a:r>
            <a:r>
              <a:rPr lang="en-US" sz="1600" dirty="0" err="1"/>
              <a:t>Arsip</a:t>
            </a:r>
            <a:r>
              <a:rPr lang="en-US" sz="1600" dirty="0"/>
              <a:t> </a:t>
            </a:r>
            <a:r>
              <a:rPr lang="en-US" sz="1600" dirty="0" err="1"/>
              <a:t>aktif</a:t>
            </a:r>
            <a:endParaRPr lang="en-US" sz="1600" dirty="0"/>
          </a:p>
          <a:p>
            <a:pPr eaLnBrk="1" hangingPunct="1">
              <a:buSzPct val="85000"/>
            </a:pPr>
            <a:r>
              <a:rPr lang="en-US" sz="1600" dirty="0"/>
              <a:t>. </a:t>
            </a:r>
            <a:r>
              <a:rPr lang="en-US" sz="1600" dirty="0" err="1"/>
              <a:t>Manajemen</a:t>
            </a:r>
            <a:r>
              <a:rPr lang="en-US" sz="1600" dirty="0"/>
              <a:t> </a:t>
            </a:r>
            <a:r>
              <a:rPr lang="en-US" sz="1600" dirty="0" err="1"/>
              <a:t>Arsip</a:t>
            </a:r>
            <a:r>
              <a:rPr lang="en-US" sz="1600" dirty="0"/>
              <a:t> </a:t>
            </a:r>
            <a:r>
              <a:rPr lang="en-US" sz="1600" dirty="0" err="1"/>
              <a:t>Inaktif</a:t>
            </a:r>
            <a:endParaRPr lang="en-US" sz="1600" dirty="0"/>
          </a:p>
          <a:p>
            <a:pPr eaLnBrk="1" hangingPunct="1">
              <a:buSzPct val="85000"/>
            </a:pPr>
            <a:r>
              <a:rPr lang="en-US" sz="1600" dirty="0"/>
              <a:t>. Program </a:t>
            </a:r>
            <a:r>
              <a:rPr lang="en-US" sz="1600" dirty="0" err="1"/>
              <a:t>Arsip</a:t>
            </a:r>
            <a:r>
              <a:rPr lang="en-US" sz="1600" dirty="0"/>
              <a:t> Vital</a:t>
            </a:r>
          </a:p>
          <a:p>
            <a:pPr eaLnBrk="1" hangingPunct="1">
              <a:buSzPct val="85000"/>
            </a:pPr>
            <a:r>
              <a:rPr lang="en-US" sz="1600" dirty="0"/>
              <a:t>. Disaster Prevention &amp; Recovery Plan</a:t>
            </a:r>
          </a:p>
          <a:p>
            <a:pPr eaLnBrk="1" hangingPunct="1">
              <a:buSzPct val="85000"/>
            </a:pPr>
            <a:r>
              <a:rPr lang="en-US" sz="1600" dirty="0"/>
              <a:t>. </a:t>
            </a:r>
            <a:r>
              <a:rPr lang="en-US" sz="1600" dirty="0" err="1"/>
              <a:t>Perawatan</a:t>
            </a:r>
            <a:endParaRPr lang="en-US" sz="1600" dirty="0"/>
          </a:p>
          <a:p>
            <a:pPr eaLnBrk="1" hangingPunct="1">
              <a:buSzPct val="85000"/>
            </a:pPr>
            <a:endParaRPr lang="en-US" dirty="0">
              <a:solidFill>
                <a:schemeClr val="bg1"/>
              </a:solidFill>
            </a:endParaRPr>
          </a:p>
          <a:p>
            <a:pPr eaLnBrk="1" hangingPunct="1">
              <a:buSzPct val="85000"/>
            </a:pPr>
            <a:endParaRPr lang="en-US" dirty="0">
              <a:solidFill>
                <a:srgbClr val="660033"/>
              </a:solidFill>
            </a:endParaRPr>
          </a:p>
        </p:txBody>
      </p:sp>
      <p:sp>
        <p:nvSpPr>
          <p:cNvPr id="5134" name="Curved Left Arrow 14"/>
          <p:cNvSpPr>
            <a:spLocks noChangeArrowheads="1"/>
          </p:cNvSpPr>
          <p:nvPr/>
        </p:nvSpPr>
        <p:spPr bwMode="auto">
          <a:xfrm>
            <a:off x="6724650" y="928688"/>
            <a:ext cx="2205038" cy="5929312"/>
          </a:xfrm>
          <a:prstGeom prst="curvedLeftArrow">
            <a:avLst>
              <a:gd name="adj1" fmla="val 25010"/>
              <a:gd name="adj2" fmla="val 50008"/>
              <a:gd name="adj3" fmla="val 25000"/>
            </a:avLst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54689"/>
      </p:ext>
    </p:extLst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458200" cy="838200"/>
          </a:xfrm>
        </p:spPr>
        <p:txBody>
          <a:bodyPr/>
          <a:lstStyle/>
          <a:p>
            <a:pPr>
              <a:defRPr/>
            </a:pPr>
            <a:r>
              <a:rPr lang="en-US" dirty="0" err="1" smtClean="0">
                <a:solidFill>
                  <a:schemeClr val="tx1"/>
                </a:solidFill>
              </a:rPr>
              <a:t>Akses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Arsip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Statis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2133600"/>
            <a:ext cx="7620000" cy="3886200"/>
          </a:xfrm>
        </p:spPr>
        <p:txBody>
          <a:bodyPr>
            <a:normAutofit/>
          </a:bodyPr>
          <a:lstStyle/>
          <a:p>
            <a:pPr algn="just"/>
            <a:r>
              <a:rPr lang="en-US" altLang="id-ID" sz="2800" dirty="0" err="1" smtClean="0"/>
              <a:t>Menjamin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kemudahan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akses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arsip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statis</a:t>
            </a:r>
            <a:endParaRPr lang="en-US" altLang="id-ID" sz="2800" dirty="0" smtClean="0"/>
          </a:p>
          <a:p>
            <a:r>
              <a:rPr lang="en-US" altLang="id-ID" sz="2800" dirty="0" err="1" smtClean="0"/>
              <a:t>Untuk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kepentingan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pemanfaatan</a:t>
            </a:r>
            <a:r>
              <a:rPr lang="en-US" altLang="id-ID" sz="2800" dirty="0" smtClean="0"/>
              <a:t>, </a:t>
            </a:r>
            <a:r>
              <a:rPr lang="en-US" altLang="id-ID" sz="2800" dirty="0" err="1" smtClean="0"/>
              <a:t>pendayagunaan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dan</a:t>
            </a:r>
            <a:r>
              <a:rPr lang="en-US" altLang="id-ID" sz="2800" dirty="0" smtClean="0"/>
              <a:t> </a:t>
            </a:r>
            <a:r>
              <a:rPr lang="id-ID" altLang="id-ID" sz="2800" dirty="0" smtClean="0"/>
              <a:t>	</a:t>
            </a:r>
            <a:r>
              <a:rPr lang="en-US" altLang="id-ID" sz="2800" dirty="0" err="1" smtClean="0"/>
              <a:t>pelayanan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publik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dengan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memperhatikan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prinsip</a:t>
            </a:r>
            <a:r>
              <a:rPr lang="en-US" altLang="id-ID" sz="2800" dirty="0" smtClean="0"/>
              <a:t> </a:t>
            </a:r>
            <a:r>
              <a:rPr lang="id-ID" altLang="id-ID" sz="2800" dirty="0" smtClean="0"/>
              <a:t>	</a:t>
            </a:r>
            <a:r>
              <a:rPr lang="en-US" altLang="id-ID" sz="2800" dirty="0" err="1" smtClean="0"/>
              <a:t>keutuhan</a:t>
            </a:r>
            <a:r>
              <a:rPr lang="en-US" altLang="id-ID" sz="2800" dirty="0" smtClean="0"/>
              <a:t>, </a:t>
            </a:r>
            <a:r>
              <a:rPr lang="en-US" altLang="id-ID" sz="2800" dirty="0" err="1" smtClean="0"/>
              <a:t>keamanan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dan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keselamatan</a:t>
            </a:r>
            <a:r>
              <a:rPr lang="en-US" altLang="id-ID" sz="2800" dirty="0" smtClean="0"/>
              <a:t> </a:t>
            </a:r>
            <a:r>
              <a:rPr lang="en-US" altLang="id-ID" sz="2800" dirty="0" err="1" smtClean="0"/>
              <a:t>arsip</a:t>
            </a:r>
            <a:r>
              <a:rPr lang="en-US" altLang="id-ID" sz="2800" dirty="0" smtClean="0"/>
              <a:t>.</a:t>
            </a:r>
          </a:p>
          <a:p>
            <a:pPr>
              <a:buFontTx/>
              <a:buNone/>
            </a:pPr>
            <a:endParaRPr lang="en-US" altLang="id-ID" sz="2800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353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id-ID" sz="2800" b="1" dirty="0" smtClean="0">
                <a:solidFill>
                  <a:schemeClr val="tx1"/>
                </a:solidFill>
                <a:effectLst/>
              </a:rPr>
              <a:t>Pasal 1 angka 11 Undang-undang Nomor 43 Tahun 2009 tentang Kearsipan</a:t>
            </a:r>
            <a:endParaRPr lang="id-ID" sz="28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524000"/>
            <a:ext cx="8007350" cy="5145360"/>
          </a:xfrm>
        </p:spPr>
        <p:txBody>
          <a:bodyPr>
            <a:normAutofit fontScale="85000" lnSpcReduction="20000"/>
          </a:bodyPr>
          <a:lstStyle/>
          <a:p>
            <a:pPr>
              <a:defRPr/>
            </a:pPr>
            <a:r>
              <a:rPr lang="id-ID" sz="2800" b="1" dirty="0" smtClean="0">
                <a:effectLst/>
              </a:rPr>
              <a:t>Akses </a:t>
            </a:r>
            <a:r>
              <a:rPr lang="id-ID" sz="2800" b="1" dirty="0">
                <a:effectLst/>
              </a:rPr>
              <a:t>arsip adalah ketersediaan arsip sebagai hasil dari kewenangan hukum dan otoritas legal serta keberadaan sarana bantu untuk mempermudah penemuan dan pemanfaatan arsip.</a:t>
            </a:r>
          </a:p>
          <a:p>
            <a:pPr>
              <a:defRPr/>
            </a:pPr>
            <a:r>
              <a:rPr lang="id-ID" sz="2800" b="1" dirty="0">
                <a:effectLst/>
              </a:rPr>
              <a:t>Layanan arsip adalah </a:t>
            </a:r>
            <a:r>
              <a:rPr lang="id-ID" sz="2800" b="1" dirty="0" smtClean="0">
                <a:effectLst/>
              </a:rPr>
              <a:t>fasilitas </a:t>
            </a:r>
            <a:r>
              <a:rPr lang="id-ID" sz="2800" b="1" dirty="0">
                <a:effectLst/>
              </a:rPr>
              <a:t>dan layanan bagi peneliti untuk menggunakan arsip dan sekaligus persetujuan akses terhadap peneliti tersebut. </a:t>
            </a:r>
            <a:endParaRPr lang="id-ID" sz="2800" b="1" dirty="0" smtClean="0">
              <a:effectLst/>
            </a:endParaRPr>
          </a:p>
          <a:p>
            <a:pPr>
              <a:defRPr/>
            </a:pPr>
            <a:r>
              <a:rPr lang="id-ID" sz="2800" b="1" dirty="0" smtClean="0">
                <a:effectLst/>
              </a:rPr>
              <a:t>Lembaga </a:t>
            </a:r>
            <a:r>
              <a:rPr lang="id-ID" sz="2800" b="1" dirty="0">
                <a:effectLst/>
              </a:rPr>
              <a:t>kearsipan wajib menjamin kemudahan akses arsip statis bagi kepentingan pengguna arsip, dengan dilakukan untuk kepentingan pemanfaatan, pendayagunaan, dan pelayanan publik dengan memperhatikan prinsip keutuhan, keamanan dan keselamatan arsip</a:t>
            </a:r>
            <a:endParaRPr lang="id-ID" sz="2800" b="1" dirty="0"/>
          </a:p>
        </p:txBody>
      </p:sp>
    </p:spTree>
    <p:extLst>
      <p:ext uri="{BB962C8B-B14F-4D97-AF65-F5344CB8AC3E}">
        <p14:creationId xmlns:p14="http://schemas.microsoft.com/office/powerpoint/2010/main" val="4234153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d-ID" dirty="0" smtClean="0">
                <a:solidFill>
                  <a:srgbClr val="FFC000"/>
                </a:solidFill>
              </a:rPr>
              <a:t>Peran Lembaga Kearsipan</a:t>
            </a:r>
            <a:endParaRPr lang="id-ID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defRPr/>
            </a:pPr>
            <a:r>
              <a:rPr lang="id-ID" dirty="0">
                <a:effectLst/>
              </a:rPr>
              <a:t>Lembaga kearsipan dibentuk dengan tujuan memberikan kontribusi kepada masyarakat dan pemerintah. Dengan adanya lembaga kearsipan publik dapat memperoleh informasi yang dapat dipercaya dari sumber yang terpercaya. 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96552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Oval 2"/>
          <p:cNvSpPr>
            <a:spLocks noChangeArrowheads="1"/>
          </p:cNvSpPr>
          <p:nvPr/>
        </p:nvSpPr>
        <p:spPr bwMode="auto">
          <a:xfrm>
            <a:off x="3214678" y="4857760"/>
            <a:ext cx="2689225" cy="17526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AU" dirty="0"/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571868" y="5072074"/>
            <a:ext cx="22034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b="1" dirty="0" err="1"/>
              <a:t>Sebagian</a:t>
            </a:r>
            <a:r>
              <a:rPr lang="en-US" b="1" dirty="0"/>
              <a:t> </a:t>
            </a:r>
            <a:r>
              <a:rPr lang="en-US" b="1" dirty="0" err="1"/>
              <a:t>arsip</a:t>
            </a:r>
            <a:endParaRPr lang="en-US" b="1" dirty="0"/>
          </a:p>
          <a:p>
            <a:pPr algn="ctr" eaLnBrk="1" hangingPunct="1"/>
            <a:r>
              <a:rPr lang="en-US" b="1" dirty="0" err="1"/>
              <a:t>dimusnahkan</a:t>
            </a:r>
            <a:endParaRPr lang="en-US" b="1" dirty="0"/>
          </a:p>
          <a:p>
            <a:pPr algn="ctr" eaLnBrk="1" hangingPunct="1"/>
            <a:r>
              <a:rPr lang="en-US" b="1" dirty="0" err="1"/>
              <a:t>karena</a:t>
            </a:r>
            <a:r>
              <a:rPr lang="en-US" b="1" dirty="0"/>
              <a:t> </a:t>
            </a:r>
            <a:r>
              <a:rPr lang="en-US" b="1" dirty="0" err="1"/>
              <a:t>sudah</a:t>
            </a:r>
            <a:r>
              <a:rPr lang="en-US" b="1" dirty="0"/>
              <a:t> </a:t>
            </a:r>
          </a:p>
          <a:p>
            <a:pPr algn="ctr" eaLnBrk="1" hangingPunct="1"/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bernilai</a:t>
            </a:r>
            <a:r>
              <a:rPr lang="en-US" b="1" dirty="0"/>
              <a:t> </a:t>
            </a:r>
            <a:r>
              <a:rPr lang="en-US" b="1" dirty="0" err="1"/>
              <a:t>guna</a:t>
            </a:r>
            <a:endParaRPr lang="en-US" b="1" dirty="0"/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5708650" y="2946400"/>
            <a:ext cx="3254375" cy="1981200"/>
          </a:xfrm>
          <a:prstGeom prst="ellipse">
            <a:avLst/>
          </a:prstGeom>
          <a:solidFill>
            <a:srgbClr val="FFCC00"/>
          </a:solidFill>
          <a:ln w="2857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7173" name="Oval 5"/>
          <p:cNvSpPr>
            <a:spLocks noChangeArrowheads="1"/>
          </p:cNvSpPr>
          <p:nvPr/>
        </p:nvSpPr>
        <p:spPr bwMode="auto">
          <a:xfrm>
            <a:off x="381000" y="3048000"/>
            <a:ext cx="2608263" cy="18669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7174" name="Oval 6"/>
          <p:cNvSpPr>
            <a:spLocks noChangeArrowheads="1"/>
          </p:cNvSpPr>
          <p:nvPr/>
        </p:nvSpPr>
        <p:spPr bwMode="auto">
          <a:xfrm>
            <a:off x="381000" y="762000"/>
            <a:ext cx="2601913" cy="1790700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  <a:ln w="28575">
            <a:solidFill>
              <a:srgbClr val="FFFF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AU"/>
          </a:p>
        </p:txBody>
      </p:sp>
      <p:sp>
        <p:nvSpPr>
          <p:cNvPr id="97287" name="Rectangle 7"/>
          <p:cNvSpPr>
            <a:spLocks noChangeArrowheads="1"/>
          </p:cNvSpPr>
          <p:nvPr/>
        </p:nvSpPr>
        <p:spPr bwMode="auto">
          <a:xfrm>
            <a:off x="3048000" y="304800"/>
            <a:ext cx="5867400" cy="1116013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>
            <a:outerShdw dist="35921" dir="2700000" algn="ctr" rotWithShape="0">
              <a:srgbClr val="CC3300"/>
            </a:outerShdw>
          </a:effectLst>
        </p:spPr>
        <p:txBody>
          <a:bodyPr lIns="91429" tIns="45715" rIns="91429" bIns="45715" anchor="ctr"/>
          <a:lstStyle/>
          <a:p>
            <a:pPr>
              <a:defRPr/>
            </a:pPr>
            <a:r>
              <a:rPr lang="en-US" sz="2800" b="1" dirty="0">
                <a:cs typeface="Arial" charset="0"/>
              </a:rPr>
              <a:t>PROSES PENGELOLAAN </a:t>
            </a:r>
            <a:r>
              <a:rPr lang="en-US" sz="2800" b="1" dirty="0" smtClean="0">
                <a:cs typeface="Arial" charset="0"/>
              </a:rPr>
              <a:t>ARSIP</a:t>
            </a:r>
            <a:r>
              <a:rPr lang="id-ID" sz="2800" b="1" dirty="0" smtClean="0">
                <a:cs typeface="Arial" charset="0"/>
              </a:rPr>
              <a:t> </a:t>
            </a:r>
            <a:r>
              <a:rPr lang="en-US" sz="2800" b="1" dirty="0" smtClean="0">
                <a:cs typeface="Arial" charset="0"/>
              </a:rPr>
              <a:t>DI </a:t>
            </a:r>
            <a:r>
              <a:rPr lang="en-US" sz="2800" b="1" dirty="0">
                <a:cs typeface="Arial" charset="0"/>
              </a:rPr>
              <a:t>INDONESIA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485775" y="952500"/>
            <a:ext cx="24066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b="1" dirty="0" err="1"/>
              <a:t>Arsip</a:t>
            </a:r>
            <a:r>
              <a:rPr lang="en-US" b="1" dirty="0"/>
              <a:t> </a:t>
            </a:r>
            <a:r>
              <a:rPr lang="en-US" b="1" dirty="0" err="1"/>
              <a:t>diciptakan</a:t>
            </a:r>
            <a:endParaRPr lang="en-US" b="1" dirty="0"/>
          </a:p>
          <a:p>
            <a:pPr algn="ctr" eaLnBrk="1" hangingPunct="1"/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pelaksanaan</a:t>
            </a:r>
            <a:endParaRPr lang="en-US" b="1" dirty="0"/>
          </a:p>
          <a:p>
            <a:pPr algn="ctr" eaLnBrk="1" hangingPunct="1"/>
            <a:r>
              <a:rPr lang="en-US" b="1" dirty="0"/>
              <a:t>TUPOKSI </a:t>
            </a:r>
            <a:r>
              <a:rPr lang="en-US" b="1" dirty="0" err="1"/>
              <a:t>organisasi</a:t>
            </a:r>
            <a:endParaRPr lang="en-US" b="1" dirty="0"/>
          </a:p>
          <a:p>
            <a:pPr algn="ctr" eaLnBrk="1" hangingPunct="1"/>
            <a:r>
              <a:rPr lang="en-US" b="1" dirty="0"/>
              <a:t>( ARSIP AKTIF </a:t>
            </a:r>
            <a:r>
              <a:rPr lang="en-US" b="1" dirty="0">
                <a:solidFill>
                  <a:srgbClr val="FFFF00"/>
                </a:solidFill>
              </a:rPr>
              <a:t>)</a:t>
            </a: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536575" y="3357562"/>
            <a:ext cx="2305050" cy="120032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b="1" dirty="0" err="1"/>
              <a:t>Arsip</a:t>
            </a:r>
            <a:r>
              <a:rPr lang="en-US" b="1" dirty="0"/>
              <a:t> </a:t>
            </a:r>
            <a:r>
              <a:rPr lang="en-US" b="1" dirty="0" err="1"/>
              <a:t>disimpan</a:t>
            </a:r>
            <a:endParaRPr lang="en-US" b="1" dirty="0"/>
          </a:p>
          <a:p>
            <a:pPr algn="ctr" eaLnBrk="1" hangingPunct="1"/>
            <a:r>
              <a:rPr lang="en-US" b="1" dirty="0" err="1"/>
              <a:t>untuk</a:t>
            </a:r>
            <a:r>
              <a:rPr lang="en-US" b="1" dirty="0"/>
              <a:t> </a:t>
            </a:r>
            <a:r>
              <a:rPr lang="en-US" b="1" dirty="0" err="1"/>
              <a:t>referensi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endParaRPr lang="en-US" b="1" dirty="0"/>
          </a:p>
          <a:p>
            <a:pPr algn="ctr" eaLnBrk="1" hangingPunct="1"/>
            <a:r>
              <a:rPr lang="en-US" b="1" dirty="0" err="1"/>
              <a:t>memori</a:t>
            </a:r>
            <a:r>
              <a:rPr lang="en-US" b="1" dirty="0"/>
              <a:t> </a:t>
            </a:r>
            <a:r>
              <a:rPr lang="en-US" b="1" dirty="0" err="1"/>
              <a:t>organisasi</a:t>
            </a:r>
            <a:endParaRPr lang="en-US" b="1" dirty="0"/>
          </a:p>
          <a:p>
            <a:pPr algn="ctr" eaLnBrk="1" hangingPunct="1"/>
            <a:r>
              <a:rPr lang="en-US" b="1" dirty="0"/>
              <a:t>( ARSIP INAKTIF )</a:t>
            </a:r>
          </a:p>
        </p:txBody>
      </p:sp>
      <p:sp>
        <p:nvSpPr>
          <p:cNvPr id="7178" name="AutoShape 10"/>
          <p:cNvSpPr>
            <a:spLocks noChangeArrowheads="1"/>
          </p:cNvSpPr>
          <p:nvPr/>
        </p:nvSpPr>
        <p:spPr bwMode="auto">
          <a:xfrm>
            <a:off x="1309688" y="2500306"/>
            <a:ext cx="661987" cy="661994"/>
          </a:xfrm>
          <a:prstGeom prst="downArrow">
            <a:avLst>
              <a:gd name="adj1" fmla="val 50000"/>
              <a:gd name="adj2" fmla="val 45781"/>
            </a:avLst>
          </a:prstGeom>
          <a:gradFill rotWithShape="1">
            <a:gsLst>
              <a:gs pos="0">
                <a:srgbClr val="185E18"/>
              </a:gs>
              <a:gs pos="100000">
                <a:srgbClr val="33CC33"/>
              </a:gs>
            </a:gsLst>
            <a:lin ang="5400000" scaled="1"/>
          </a:gradFill>
          <a:ln w="28575">
            <a:solidFill>
              <a:srgbClr val="FFFF00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en-AU"/>
          </a:p>
        </p:txBody>
      </p:sp>
      <p:sp>
        <p:nvSpPr>
          <p:cNvPr id="7179" name="Text Box 11"/>
          <p:cNvSpPr txBox="1">
            <a:spLocks noChangeArrowheads="1"/>
          </p:cNvSpPr>
          <p:nvPr/>
        </p:nvSpPr>
        <p:spPr bwMode="auto">
          <a:xfrm>
            <a:off x="5721350" y="3375025"/>
            <a:ext cx="321945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en-US" b="1">
                <a:solidFill>
                  <a:srgbClr val="6600FF"/>
                </a:solidFill>
              </a:rPr>
              <a:t>Sebagian arsip</a:t>
            </a:r>
          </a:p>
          <a:p>
            <a:pPr algn="ctr" eaLnBrk="1" hangingPunct="1"/>
            <a:r>
              <a:rPr lang="en-US" b="1">
                <a:solidFill>
                  <a:srgbClr val="6600FF"/>
                </a:solidFill>
              </a:rPr>
              <a:t>disimpan sebagai</a:t>
            </a:r>
          </a:p>
          <a:p>
            <a:pPr algn="ctr" eaLnBrk="1" hangingPunct="1"/>
            <a:r>
              <a:rPr lang="en-US" b="1">
                <a:solidFill>
                  <a:srgbClr val="6600FF"/>
                </a:solidFill>
              </a:rPr>
              <a:t>bahan pertanggungjawaban</a:t>
            </a:r>
          </a:p>
          <a:p>
            <a:pPr algn="ctr" eaLnBrk="1" hangingPunct="1"/>
            <a:r>
              <a:rPr lang="en-US" b="1">
                <a:solidFill>
                  <a:srgbClr val="6600FF"/>
                </a:solidFill>
              </a:rPr>
              <a:t>nasional</a:t>
            </a:r>
          </a:p>
        </p:txBody>
      </p:sp>
      <p:sp>
        <p:nvSpPr>
          <p:cNvPr id="7180" name="AutoShape 12"/>
          <p:cNvSpPr>
            <a:spLocks noChangeArrowheads="1"/>
          </p:cNvSpPr>
          <p:nvPr/>
        </p:nvSpPr>
        <p:spPr bwMode="auto">
          <a:xfrm>
            <a:off x="3175000" y="3421063"/>
            <a:ext cx="2413000" cy="974725"/>
          </a:xfrm>
          <a:custGeom>
            <a:avLst/>
            <a:gdLst>
              <a:gd name="T0" fmla="*/ 2147483647 w 21600"/>
              <a:gd name="T1" fmla="*/ 0 h 21600"/>
              <a:gd name="T2" fmla="*/ 0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5053 h 21600"/>
              <a:gd name="T14" fmla="*/ 19134 w 21600"/>
              <a:gd name="T15" fmla="*/ 1654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965" y="0"/>
                </a:moveTo>
                <a:lnTo>
                  <a:pt x="16965" y="5053"/>
                </a:lnTo>
                <a:lnTo>
                  <a:pt x="3375" y="5053"/>
                </a:lnTo>
                <a:lnTo>
                  <a:pt x="3375" y="16547"/>
                </a:lnTo>
                <a:lnTo>
                  <a:pt x="16965" y="16547"/>
                </a:lnTo>
                <a:lnTo>
                  <a:pt x="16965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053"/>
                </a:moveTo>
                <a:lnTo>
                  <a:pt x="1350" y="16547"/>
                </a:lnTo>
                <a:lnTo>
                  <a:pt x="2700" y="16547"/>
                </a:lnTo>
                <a:lnTo>
                  <a:pt x="2700" y="5053"/>
                </a:lnTo>
                <a:close/>
              </a:path>
              <a:path w="21600" h="21600">
                <a:moveTo>
                  <a:pt x="0" y="5053"/>
                </a:moveTo>
                <a:lnTo>
                  <a:pt x="0" y="16547"/>
                </a:lnTo>
                <a:lnTo>
                  <a:pt x="675" y="16547"/>
                </a:lnTo>
                <a:lnTo>
                  <a:pt x="675" y="5053"/>
                </a:lnTo>
                <a:close/>
              </a:path>
            </a:pathLst>
          </a:custGeom>
          <a:gradFill rotWithShape="1">
            <a:gsLst>
              <a:gs pos="0">
                <a:srgbClr val="003300"/>
              </a:gs>
              <a:gs pos="100000">
                <a:srgbClr val="FFCC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7181" name="AutoShape 13"/>
          <p:cNvSpPr>
            <a:spLocks noChangeArrowheads="1"/>
          </p:cNvSpPr>
          <p:nvPr/>
        </p:nvSpPr>
        <p:spPr bwMode="auto">
          <a:xfrm rot="10800000" flipH="1">
            <a:off x="1428728" y="4929198"/>
            <a:ext cx="1803400" cy="1254125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3253 h 21600"/>
              <a:gd name="T14" fmla="*/ 18647 w 21600"/>
              <a:gd name="T15" fmla="*/ 8905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248" y="0"/>
                </a:lnTo>
                <a:lnTo>
                  <a:pt x="15248" y="3253"/>
                </a:lnTo>
                <a:lnTo>
                  <a:pt x="12427" y="3253"/>
                </a:lnTo>
                <a:cubicBezTo>
                  <a:pt x="5564" y="3253"/>
                  <a:pt x="0" y="7240"/>
                  <a:pt x="0" y="12158"/>
                </a:cubicBezTo>
                <a:lnTo>
                  <a:pt x="0" y="21600"/>
                </a:lnTo>
                <a:lnTo>
                  <a:pt x="5777" y="21600"/>
                </a:lnTo>
                <a:lnTo>
                  <a:pt x="5777" y="12158"/>
                </a:lnTo>
                <a:cubicBezTo>
                  <a:pt x="5777" y="10361"/>
                  <a:pt x="8754" y="8905"/>
                  <a:pt x="12427" y="8905"/>
                </a:cubicBezTo>
                <a:lnTo>
                  <a:pt x="15248" y="8905"/>
                </a:lnTo>
                <a:lnTo>
                  <a:pt x="15248" y="12158"/>
                </a:lnTo>
                <a:close/>
              </a:path>
            </a:pathLst>
          </a:custGeom>
          <a:gradFill rotWithShape="1">
            <a:gsLst>
              <a:gs pos="0">
                <a:srgbClr val="336600"/>
              </a:gs>
              <a:gs pos="100000">
                <a:srgbClr val="FF3300"/>
              </a:gs>
            </a:gsLst>
            <a:lin ang="0" scaled="1"/>
          </a:gra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7294" name="Rectangle 14"/>
          <p:cNvSpPr>
            <a:spLocks noChangeArrowheads="1"/>
          </p:cNvSpPr>
          <p:nvPr/>
        </p:nvSpPr>
        <p:spPr bwMode="auto">
          <a:xfrm>
            <a:off x="1142976" y="2428868"/>
            <a:ext cx="3175000" cy="693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C3300"/>
            </a:outerShdw>
          </a:effectLst>
        </p:spPr>
        <p:txBody>
          <a:bodyPr lIns="91429" tIns="45715" rIns="91429" bIns="45715" anchor="ctr"/>
          <a:lstStyle/>
          <a:p>
            <a:pPr algn="ctr">
              <a:defRPr/>
            </a:pPr>
            <a:r>
              <a:rPr lang="en-US" sz="2000" b="1" dirty="0">
                <a:solidFill>
                  <a:schemeClr val="folHlink"/>
                </a:solidFill>
                <a:cs typeface="Arial" charset="0"/>
              </a:rPr>
              <a:t>ARSIP               DINAMIS</a:t>
            </a:r>
          </a:p>
        </p:txBody>
      </p:sp>
      <p:sp>
        <p:nvSpPr>
          <p:cNvPr id="97295" name="Rectangle 15"/>
          <p:cNvSpPr>
            <a:spLocks noChangeArrowheads="1"/>
          </p:cNvSpPr>
          <p:nvPr/>
        </p:nvSpPr>
        <p:spPr bwMode="auto">
          <a:xfrm>
            <a:off x="6200775" y="5038725"/>
            <a:ext cx="2266950" cy="45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rgbClr val="CC3300"/>
            </a:outerShdw>
          </a:effectLst>
        </p:spPr>
        <p:txBody>
          <a:bodyPr lIns="91429" tIns="45715" rIns="91429" bIns="45715" anchor="ctr"/>
          <a:lstStyle/>
          <a:p>
            <a:pPr algn="ctr">
              <a:defRPr/>
            </a:pPr>
            <a:r>
              <a:rPr lang="en-US" sz="2000" b="1">
                <a:solidFill>
                  <a:schemeClr val="folHlink"/>
                </a:solidFill>
                <a:cs typeface="Arial" charset="0"/>
              </a:rPr>
              <a:t>ARSIP STATIS</a:t>
            </a:r>
          </a:p>
        </p:txBody>
      </p:sp>
    </p:spTree>
    <p:extLst>
      <p:ext uri="{BB962C8B-B14F-4D97-AF65-F5344CB8AC3E}">
        <p14:creationId xmlns:p14="http://schemas.microsoft.com/office/powerpoint/2010/main" val="1995027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500166" y="0"/>
            <a:ext cx="5923356" cy="838200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Pengertian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Arsip</a:t>
            </a:r>
            <a:r>
              <a:rPr lang="en-US" b="1" dirty="0" smtClean="0">
                <a:solidFill>
                  <a:schemeClr val="tx1"/>
                </a:solidFill>
              </a:rPr>
              <a:t> </a:t>
            </a:r>
            <a:r>
              <a:rPr lang="en-US" b="1" dirty="0" err="1" smtClean="0">
                <a:solidFill>
                  <a:schemeClr val="tx1"/>
                </a:solidFill>
              </a:rPr>
              <a:t>Statis</a:t>
            </a:r>
            <a:endParaRPr lang="en-US" b="1" dirty="0" smtClean="0">
              <a:solidFill>
                <a:schemeClr val="tx1"/>
              </a:solidFill>
            </a:endParaRPr>
          </a:p>
        </p:txBody>
      </p:sp>
      <p:sp>
        <p:nvSpPr>
          <p:cNvPr id="4099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2800" dirty="0" err="1" smtClean="0"/>
              <a:t>Arsip</a:t>
            </a:r>
            <a:r>
              <a:rPr lang="en-US" sz="2800" dirty="0" smtClean="0"/>
              <a:t> </a:t>
            </a:r>
            <a:r>
              <a:rPr lang="en-US" sz="2800" dirty="0" err="1" smtClean="0"/>
              <a:t>Statis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arsip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dihasilkan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pencipta</a:t>
            </a:r>
            <a:r>
              <a:rPr lang="en-US" sz="2800" dirty="0" smtClean="0"/>
              <a:t> </a:t>
            </a:r>
            <a:r>
              <a:rPr lang="en-US" sz="2800" dirty="0" err="1" smtClean="0"/>
              <a:t>arsip</a:t>
            </a:r>
            <a:r>
              <a:rPr lang="en-US" sz="2800" dirty="0" smtClean="0"/>
              <a:t> </a:t>
            </a:r>
            <a:r>
              <a:rPr lang="en-US" sz="2800" dirty="0" err="1" smtClean="0"/>
              <a:t>karena</a:t>
            </a:r>
            <a:r>
              <a:rPr lang="en-US" sz="2800" dirty="0" smtClean="0"/>
              <a:t> </a:t>
            </a:r>
            <a:r>
              <a:rPr lang="en-US" sz="2800" dirty="0" err="1" smtClean="0"/>
              <a:t>memiliki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guna</a:t>
            </a:r>
            <a:r>
              <a:rPr lang="en-US" sz="2800" dirty="0" smtClean="0"/>
              <a:t> </a:t>
            </a:r>
            <a:r>
              <a:rPr lang="en-US" sz="2800" dirty="0" err="1" smtClean="0"/>
              <a:t>kesejarahan</a:t>
            </a:r>
            <a:r>
              <a:rPr lang="en-US" sz="2800" dirty="0" smtClean="0"/>
              <a:t>,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habis</a:t>
            </a:r>
            <a:r>
              <a:rPr lang="en-US" sz="2800" dirty="0" smtClean="0"/>
              <a:t> </a:t>
            </a:r>
            <a:r>
              <a:rPr lang="en-US" sz="2800" dirty="0" err="1" smtClean="0"/>
              <a:t>retensinya</a:t>
            </a:r>
            <a:r>
              <a:rPr lang="en-US" sz="2800" dirty="0" smtClean="0"/>
              <a:t>,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berketerangan</a:t>
            </a:r>
            <a:r>
              <a:rPr lang="en-US" sz="2800" dirty="0" smtClean="0"/>
              <a:t> </a:t>
            </a:r>
            <a:r>
              <a:rPr lang="en-US" sz="2800" dirty="0" err="1" smtClean="0"/>
              <a:t>dipermanenkan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telah</a:t>
            </a:r>
            <a:r>
              <a:rPr lang="en-US" sz="2800" dirty="0" smtClean="0"/>
              <a:t> </a:t>
            </a:r>
            <a:r>
              <a:rPr lang="en-US" sz="2800" dirty="0" err="1" smtClean="0"/>
              <a:t>diverifikasi</a:t>
            </a:r>
            <a:r>
              <a:rPr lang="en-US" sz="2800" dirty="0" smtClean="0"/>
              <a:t> </a:t>
            </a:r>
            <a:r>
              <a:rPr lang="en-US" sz="2800" dirty="0" err="1" smtClean="0"/>
              <a:t>baik</a:t>
            </a:r>
            <a:r>
              <a:rPr lang="en-US" sz="2800" dirty="0" smtClean="0"/>
              <a:t> </a:t>
            </a:r>
            <a:r>
              <a:rPr lang="en-US" sz="2800" dirty="0" err="1" smtClean="0"/>
              <a:t>secara</a:t>
            </a:r>
            <a:r>
              <a:rPr lang="en-US" sz="2800" dirty="0" smtClean="0"/>
              <a:t> </a:t>
            </a:r>
            <a:r>
              <a:rPr lang="en-US" sz="2800" dirty="0" err="1" smtClean="0"/>
              <a:t>langsung</a:t>
            </a:r>
            <a:r>
              <a:rPr lang="en-US" sz="2800" dirty="0" smtClean="0"/>
              <a:t> </a:t>
            </a:r>
            <a:r>
              <a:rPr lang="en-US" sz="2800" dirty="0" err="1" smtClean="0"/>
              <a:t>maupun</a:t>
            </a:r>
            <a:r>
              <a:rPr lang="en-US" sz="2800" dirty="0" smtClean="0"/>
              <a:t>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langsung</a:t>
            </a:r>
            <a:r>
              <a:rPr lang="en-US" sz="2800" dirty="0" smtClean="0"/>
              <a:t> </a:t>
            </a:r>
            <a:r>
              <a:rPr lang="en-US" sz="2800" dirty="0" err="1" smtClean="0"/>
              <a:t>oleh</a:t>
            </a:r>
            <a:r>
              <a:rPr lang="en-US" sz="2800" dirty="0" smtClean="0"/>
              <a:t> </a:t>
            </a:r>
            <a:r>
              <a:rPr lang="en-US" sz="2800" dirty="0" err="1" smtClean="0"/>
              <a:t>Arsip</a:t>
            </a:r>
            <a:r>
              <a:rPr lang="en-US" sz="2800" dirty="0" smtClean="0"/>
              <a:t> </a:t>
            </a:r>
            <a:r>
              <a:rPr lang="en-US" sz="2800" dirty="0" err="1" smtClean="0"/>
              <a:t>Nasional</a:t>
            </a:r>
            <a:r>
              <a:rPr lang="en-US" sz="2800" dirty="0" smtClean="0"/>
              <a:t> </a:t>
            </a:r>
            <a:r>
              <a:rPr lang="en-US" sz="2800" dirty="0" err="1" smtClean="0"/>
              <a:t>Republik</a:t>
            </a:r>
            <a:r>
              <a:rPr lang="en-US" sz="2800" dirty="0" smtClean="0"/>
              <a:t> Indonesia </a:t>
            </a:r>
            <a:r>
              <a:rPr lang="en-US" sz="2800" dirty="0" err="1" smtClean="0"/>
              <a:t>dan</a:t>
            </a:r>
            <a:r>
              <a:rPr lang="en-US" sz="2800" dirty="0" smtClean="0"/>
              <a:t>/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lembaga</a:t>
            </a:r>
            <a:r>
              <a:rPr lang="en-US" sz="2800" dirty="0" smtClean="0"/>
              <a:t> </a:t>
            </a:r>
            <a:r>
              <a:rPr lang="en-US" sz="2800" dirty="0" err="1" smtClean="0"/>
              <a:t>kearsipan</a:t>
            </a:r>
            <a:r>
              <a:rPr lang="en-US" sz="2800" dirty="0" smtClean="0"/>
              <a:t> (</a:t>
            </a:r>
            <a:r>
              <a:rPr lang="en-US" sz="2800" dirty="0" err="1" smtClean="0"/>
              <a:t>Pasal</a:t>
            </a:r>
            <a:r>
              <a:rPr lang="en-US" sz="2800" dirty="0" smtClean="0"/>
              <a:t> 1 UU 43 /2009)  </a:t>
            </a:r>
          </a:p>
        </p:txBody>
      </p:sp>
    </p:spTree>
    <p:extLst>
      <p:ext uri="{BB962C8B-B14F-4D97-AF65-F5344CB8AC3E}">
        <p14:creationId xmlns:p14="http://schemas.microsoft.com/office/powerpoint/2010/main" val="55001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AutoShape 11"/>
          <p:cNvSpPr>
            <a:spLocks noChangeArrowheads="1"/>
          </p:cNvSpPr>
          <p:nvPr/>
        </p:nvSpPr>
        <p:spPr bwMode="gray">
          <a:xfrm>
            <a:off x="827584" y="2730252"/>
            <a:ext cx="3211016" cy="864096"/>
          </a:xfrm>
          <a:prstGeom prst="homePlate">
            <a:avLst>
              <a:gd name="adj" fmla="val 26172"/>
            </a:avLst>
          </a:prstGeom>
          <a:solidFill>
            <a:srgbClr val="FFC000"/>
          </a:solidFill>
          <a:ln>
            <a:headEnd/>
            <a:tailEnd/>
          </a:ln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none" anchor="ctr"/>
          <a:lstStyle/>
          <a:p>
            <a:pPr marL="231775" indent="-231775" fontAlgn="auto">
              <a:spcAft>
                <a:spcPts val="0"/>
              </a:spcAft>
              <a:defRPr/>
            </a:pPr>
            <a:endParaRPr lang="en-US" b="1" dirty="0">
              <a:solidFill>
                <a:schemeClr val="tx1"/>
              </a:solidFill>
            </a:endParaRPr>
          </a:p>
          <a:p>
            <a:pPr marL="231775" indent="-231775" fontAlgn="auto">
              <a:spcAft>
                <a:spcPts val="0"/>
              </a:spcAft>
              <a:defRPr/>
            </a:pPr>
            <a:endParaRPr lang="en-US" dirty="0"/>
          </a:p>
          <a:p>
            <a:pPr marL="231775" indent="-231775" fontAlgn="auto">
              <a:spcAft>
                <a:spcPts val="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  <a:p>
            <a:pPr marL="231775" indent="-231775" fontAlgn="auto">
              <a:spcAft>
                <a:spcPts val="0"/>
              </a:spcAft>
              <a:defRPr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8" name="Title 1"/>
          <p:cNvSpPr txBox="1">
            <a:spLocks/>
          </p:cNvSpPr>
          <p:nvPr/>
        </p:nvSpPr>
        <p:spPr bwMode="auto">
          <a:xfrm>
            <a:off x="609600" y="457200"/>
            <a:ext cx="7620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algn="ctr" eaLnBrk="0" hangingPunct="0">
              <a:lnSpc>
                <a:spcPct val="95000"/>
              </a:lnSpc>
              <a:defRPr/>
            </a:pPr>
            <a:r>
              <a:rPr lang="af-ZA" sz="2800" b="1" kern="0" dirty="0">
                <a:latin typeface="Calibri" pitchFamily="34" charset="0"/>
                <a:ea typeface="+mj-ea"/>
                <a:cs typeface="+mj-cs"/>
              </a:rPr>
              <a:t>TUJUAN PENGELOLAAN ARSIP STATIS </a:t>
            </a:r>
            <a:endParaRPr lang="id-ID" sz="2800" b="1" kern="0" dirty="0">
              <a:latin typeface="+mj-lt"/>
              <a:ea typeface="+mj-ea"/>
              <a:cs typeface="+mj-cs"/>
            </a:endParaRPr>
          </a:p>
        </p:txBody>
      </p:sp>
      <p:sp>
        <p:nvSpPr>
          <p:cNvPr id="7174" name="Slide Number Placeholder 12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0FE39F4-D21F-4450-B89F-AFE013508675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75" name="Rectangle 11"/>
          <p:cNvSpPr>
            <a:spLocks noChangeArrowheads="1"/>
          </p:cNvSpPr>
          <p:nvPr/>
        </p:nvSpPr>
        <p:spPr bwMode="auto">
          <a:xfrm>
            <a:off x="827088" y="2817813"/>
            <a:ext cx="30876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/>
            <a:r>
              <a:rPr lang="fi-FI" sz="2000" b="1" dirty="0" smtClean="0"/>
              <a:t>PENGELO</a:t>
            </a:r>
            <a:r>
              <a:rPr lang="id-ID" sz="2000" b="1" dirty="0" smtClean="0"/>
              <a:t>l</a:t>
            </a:r>
            <a:r>
              <a:rPr lang="fi-FI" sz="2000" b="1" dirty="0" smtClean="0"/>
              <a:t>AAN </a:t>
            </a:r>
            <a:endParaRPr lang="fi-FI" sz="2000" b="1" dirty="0"/>
          </a:p>
          <a:p>
            <a:pPr marL="0" lvl="1" algn="ctr"/>
            <a:r>
              <a:rPr lang="fi-FI" sz="2000" b="1" dirty="0"/>
              <a:t>ARSIP STATIS</a:t>
            </a:r>
            <a:endParaRPr lang="en-US" sz="2000" b="1" dirty="0"/>
          </a:p>
        </p:txBody>
      </p:sp>
      <p:sp>
        <p:nvSpPr>
          <p:cNvPr id="2" name="Oval 1"/>
          <p:cNvSpPr/>
          <p:nvPr/>
        </p:nvSpPr>
        <p:spPr>
          <a:xfrm>
            <a:off x="4038600" y="1762125"/>
            <a:ext cx="4800600" cy="3267075"/>
          </a:xfrm>
          <a:prstGeom prst="ellipse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177" name="Rectangle 8"/>
          <p:cNvSpPr>
            <a:spLocks noChangeArrowheads="1"/>
          </p:cNvSpPr>
          <p:nvPr/>
        </p:nvSpPr>
        <p:spPr bwMode="auto">
          <a:xfrm>
            <a:off x="4857752" y="2285992"/>
            <a:ext cx="36576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57150" lvl="1">
              <a:buClr>
                <a:schemeClr val="accent1"/>
              </a:buClr>
            </a:pPr>
            <a:r>
              <a:rPr lang="en-US" sz="2000" b="1" dirty="0"/>
              <a:t>M</a:t>
            </a:r>
            <a:r>
              <a:rPr lang="id-ID" sz="2000" b="1" dirty="0"/>
              <a:t>enjamin keselamatan arsip sebagai pertanggungjawaban nasional bagi kehidupan bermasyarakat, berbangsa, dan bernegara</a:t>
            </a:r>
            <a:endParaRPr lang="fi-FI" sz="2000" b="1" dirty="0"/>
          </a:p>
          <a:p>
            <a:pPr marL="457200" indent="-457200"/>
            <a:endParaRPr lang="en-US" sz="2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701503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>
          <a:xfrm>
            <a:off x="1066800" y="304800"/>
            <a:ext cx="7508875" cy="1066800"/>
          </a:xfrm>
        </p:spPr>
        <p:txBody>
          <a:bodyPr/>
          <a:lstStyle/>
          <a:p>
            <a:pPr algn="ctr"/>
            <a:r>
              <a:rPr lang="en-US" sz="2800" b="1" dirty="0" err="1" smtClean="0">
                <a:solidFill>
                  <a:schemeClr val="tx1"/>
                </a:solidFill>
              </a:rPr>
              <a:t>Pengelolaan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Arsip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Statis</a:t>
            </a:r>
            <a:r>
              <a:rPr lang="en-US" sz="2800" b="1" dirty="0" smtClean="0">
                <a:solidFill>
                  <a:schemeClr val="bg1"/>
                </a:solidFill>
              </a:rPr>
              <a:t> </a:t>
            </a:r>
            <a:br>
              <a:rPr lang="en-US" sz="2800" b="1" dirty="0" smtClean="0">
                <a:solidFill>
                  <a:schemeClr val="bg1"/>
                </a:solidFill>
              </a:rPr>
            </a:br>
            <a:endParaRPr lang="en-US" sz="2800" b="1" dirty="0" smtClean="0">
              <a:solidFill>
                <a:schemeClr val="bg1"/>
              </a:solidFill>
            </a:endParaRPr>
          </a:p>
        </p:txBody>
      </p:sp>
      <p:sp>
        <p:nvSpPr>
          <p:cNvPr id="6147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en-US" sz="2000" dirty="0" err="1" smtClean="0"/>
              <a:t>Pengelolaan</a:t>
            </a:r>
            <a:r>
              <a:rPr lang="en-US" sz="2000" dirty="0" smtClean="0"/>
              <a:t> </a:t>
            </a:r>
            <a:r>
              <a:rPr lang="en-US" sz="2000" dirty="0" err="1" smtClean="0"/>
              <a:t>arsip</a:t>
            </a:r>
            <a:r>
              <a:rPr lang="en-US" sz="2000" dirty="0" smtClean="0"/>
              <a:t> </a:t>
            </a:r>
            <a:r>
              <a:rPr lang="en-US" sz="2000" dirty="0" err="1" smtClean="0"/>
              <a:t>statis</a:t>
            </a:r>
            <a:r>
              <a:rPr lang="en-US" sz="2000" dirty="0" smtClean="0"/>
              <a:t> </a:t>
            </a:r>
            <a:r>
              <a:rPr lang="en-US" sz="2000" dirty="0" err="1" smtClean="0"/>
              <a:t>dilaksanakan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menjamin</a:t>
            </a:r>
            <a:r>
              <a:rPr lang="en-US" sz="2000" dirty="0" smtClean="0"/>
              <a:t> </a:t>
            </a:r>
            <a:r>
              <a:rPr lang="en-US" sz="2000" dirty="0" err="1" smtClean="0"/>
              <a:t>keselamatan</a:t>
            </a:r>
            <a:r>
              <a:rPr lang="en-US" sz="2000" dirty="0" smtClean="0"/>
              <a:t> </a:t>
            </a:r>
            <a:r>
              <a:rPr lang="en-US" sz="2000" dirty="0" err="1" smtClean="0"/>
              <a:t>arsip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bahan</a:t>
            </a:r>
            <a:r>
              <a:rPr lang="en-US" sz="2000" dirty="0" smtClean="0"/>
              <a:t> </a:t>
            </a:r>
            <a:r>
              <a:rPr lang="en-US" sz="2000" dirty="0" err="1" smtClean="0"/>
              <a:t>pertanggungjawaban</a:t>
            </a:r>
            <a:r>
              <a:rPr lang="en-US" sz="2000" dirty="0" smtClean="0"/>
              <a:t> </a:t>
            </a:r>
            <a:r>
              <a:rPr lang="en-US" sz="2000" dirty="0" err="1" smtClean="0"/>
              <a:t>nasional</a:t>
            </a:r>
            <a:r>
              <a:rPr lang="en-US" sz="2000" dirty="0" smtClean="0"/>
              <a:t> </a:t>
            </a:r>
            <a:r>
              <a:rPr lang="en-US" sz="2000" dirty="0" err="1" smtClean="0"/>
              <a:t>bagi</a:t>
            </a:r>
            <a:r>
              <a:rPr lang="en-US" sz="2000" dirty="0" smtClean="0"/>
              <a:t> </a:t>
            </a:r>
            <a:r>
              <a:rPr lang="en-US" sz="2000" dirty="0" err="1" smtClean="0"/>
              <a:t>kehidupan</a:t>
            </a:r>
            <a:r>
              <a:rPr lang="en-US" sz="2000" dirty="0" smtClean="0"/>
              <a:t> </a:t>
            </a:r>
            <a:r>
              <a:rPr lang="en-US" sz="2000" dirty="0" err="1" smtClean="0"/>
              <a:t>bermasyarakat</a:t>
            </a:r>
            <a:r>
              <a:rPr lang="en-US" sz="2000" dirty="0" smtClean="0"/>
              <a:t>, </a:t>
            </a:r>
            <a:r>
              <a:rPr lang="en-US" sz="2000" dirty="0" err="1" smtClean="0"/>
              <a:t>berbangsa</a:t>
            </a:r>
            <a:r>
              <a:rPr lang="en-US" sz="2000" dirty="0" smtClean="0"/>
              <a:t>,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bernegara</a:t>
            </a:r>
            <a:r>
              <a:rPr lang="en-US" sz="2000" dirty="0" smtClean="0"/>
              <a:t>;</a:t>
            </a:r>
          </a:p>
          <a:p>
            <a:r>
              <a:rPr lang="en-US" sz="2000" dirty="0" err="1" smtClean="0"/>
              <a:t>Pengelolaan</a:t>
            </a:r>
            <a:r>
              <a:rPr lang="en-US" sz="2000" dirty="0" smtClean="0"/>
              <a:t> </a:t>
            </a:r>
            <a:r>
              <a:rPr lang="en-US" sz="2000" dirty="0" err="1" smtClean="0"/>
              <a:t>arsip</a:t>
            </a:r>
            <a:r>
              <a:rPr lang="en-US" sz="2000" dirty="0" smtClean="0"/>
              <a:t> </a:t>
            </a:r>
            <a:r>
              <a:rPr lang="en-US" sz="2000" dirty="0" err="1" smtClean="0"/>
              <a:t>statis</a:t>
            </a:r>
            <a:r>
              <a:rPr lang="en-US" sz="2000" dirty="0" smtClean="0"/>
              <a:t> </a:t>
            </a:r>
            <a:r>
              <a:rPr lang="en-US" sz="2000" dirty="0" err="1" smtClean="0"/>
              <a:t>meliputi</a:t>
            </a:r>
            <a:r>
              <a:rPr lang="en-US" sz="2000" dirty="0" smtClean="0"/>
              <a:t>: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1. </a:t>
            </a:r>
            <a:r>
              <a:rPr lang="en-US" sz="2000" dirty="0" err="1" smtClean="0"/>
              <a:t>Akuisisi</a:t>
            </a:r>
            <a:r>
              <a:rPr lang="en-US" sz="2000" dirty="0" smtClean="0"/>
              <a:t> </a:t>
            </a:r>
            <a:r>
              <a:rPr lang="en-US" sz="2000" dirty="0" err="1" smtClean="0"/>
              <a:t>arsip</a:t>
            </a:r>
            <a:r>
              <a:rPr lang="en-US" sz="2000" dirty="0" smtClean="0"/>
              <a:t> </a:t>
            </a:r>
            <a:r>
              <a:rPr lang="en-US" sz="2000" dirty="0" err="1" smtClean="0"/>
              <a:t>statis</a:t>
            </a:r>
            <a:r>
              <a:rPr lang="en-US" sz="2000" dirty="0" smtClean="0"/>
              <a:t>;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</a:t>
            </a:r>
            <a:r>
              <a:rPr lang="en-US" sz="2000" b="1" dirty="0" smtClean="0"/>
              <a:t>2. </a:t>
            </a:r>
            <a:r>
              <a:rPr lang="en-US" sz="2000" b="1" dirty="0" err="1" smtClean="0"/>
              <a:t>Pengolahan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arsip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statis</a:t>
            </a:r>
            <a:r>
              <a:rPr lang="en-US" sz="2000" b="1" dirty="0" smtClean="0"/>
              <a:t>;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3. </a:t>
            </a:r>
            <a:r>
              <a:rPr lang="en-US" sz="2000" dirty="0" err="1" smtClean="0"/>
              <a:t>Preservasi</a:t>
            </a:r>
            <a:r>
              <a:rPr lang="en-US" sz="2000" dirty="0" smtClean="0"/>
              <a:t> </a:t>
            </a:r>
            <a:r>
              <a:rPr lang="en-US" sz="2000" dirty="0" err="1" smtClean="0"/>
              <a:t>arsip</a:t>
            </a:r>
            <a:r>
              <a:rPr lang="en-US" sz="2000" dirty="0" smtClean="0"/>
              <a:t> </a:t>
            </a:r>
            <a:r>
              <a:rPr lang="en-US" sz="2000" dirty="0" err="1" smtClean="0"/>
              <a:t>statis</a:t>
            </a:r>
            <a:r>
              <a:rPr lang="en-US" sz="2000" dirty="0" smtClean="0"/>
              <a:t>;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	4. </a:t>
            </a:r>
            <a:r>
              <a:rPr lang="en-US" sz="2000" dirty="0" err="1" smtClean="0"/>
              <a:t>Akses</a:t>
            </a:r>
            <a:r>
              <a:rPr lang="en-US" sz="2000" dirty="0" smtClean="0"/>
              <a:t> </a:t>
            </a:r>
            <a:r>
              <a:rPr lang="en-US" sz="2000" dirty="0" err="1" smtClean="0"/>
              <a:t>arsip</a:t>
            </a:r>
            <a:r>
              <a:rPr lang="en-US" sz="2000" dirty="0" smtClean="0"/>
              <a:t> </a:t>
            </a:r>
            <a:r>
              <a:rPr lang="en-US" sz="2000" dirty="0" err="1" smtClean="0"/>
              <a:t>statis</a:t>
            </a:r>
            <a:r>
              <a:rPr lang="en-US" sz="2000" dirty="0" smtClean="0"/>
              <a:t>.</a:t>
            </a:r>
          </a:p>
          <a:p>
            <a:pPr>
              <a:buFont typeface="Wingdings" pitchFamily="2" charset="2"/>
              <a:buNone/>
            </a:pPr>
            <a:r>
              <a:rPr lang="en-US" sz="2000" dirty="0" smtClean="0"/>
              <a:t>    ( </a:t>
            </a:r>
            <a:r>
              <a:rPr lang="en-US" sz="2000" dirty="0" err="1" smtClean="0"/>
              <a:t>pasal</a:t>
            </a:r>
            <a:r>
              <a:rPr lang="en-US" sz="2000" dirty="0" smtClean="0"/>
              <a:t> 59 UU 43/2009, </a:t>
            </a:r>
            <a:r>
              <a:rPr lang="en-US" sz="2000" dirty="0" err="1" smtClean="0"/>
              <a:t>pasal</a:t>
            </a:r>
            <a:r>
              <a:rPr lang="en-US" sz="2000" dirty="0" smtClean="0"/>
              <a:t> 90 PP 28/2012)</a:t>
            </a:r>
          </a:p>
        </p:txBody>
      </p:sp>
    </p:spTree>
    <p:extLst>
      <p:ext uri="{BB962C8B-B14F-4D97-AF65-F5344CB8AC3E}">
        <p14:creationId xmlns:p14="http://schemas.microsoft.com/office/powerpoint/2010/main" val="142584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500042"/>
            <a:ext cx="5272088" cy="854075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sz="2800" dirty="0" smtClean="0">
                <a:ln w="18415" cmpd="sng">
                  <a:solidFill>
                    <a:schemeClr val="tx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PENGELOLAAN ARSIP  STATIS</a:t>
            </a:r>
            <a:r>
              <a:rPr lang="en-US" sz="2800" dirty="0" smtClean="0">
                <a:solidFill>
                  <a:schemeClr val="bg1"/>
                </a:solidFill>
              </a:rPr>
              <a:t/>
            </a:r>
            <a:br>
              <a:rPr lang="en-US" sz="2800" dirty="0" smtClean="0">
                <a:solidFill>
                  <a:schemeClr val="bg1"/>
                </a:solidFill>
              </a:rPr>
            </a:b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1036638" y="1466850"/>
            <a:ext cx="2346325" cy="8905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6485" tIns="38242" rIns="76485" bIns="38242" anchor="ctr"/>
          <a:lstStyle/>
          <a:p>
            <a:pPr algn="ctr" defTabSz="765175" eaLnBrk="1" hangingPunct="1"/>
            <a:r>
              <a:rPr lang="en-US" sz="170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AKUISISI</a:t>
            </a:r>
          </a:p>
        </p:txBody>
      </p:sp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3429000" y="2438400"/>
            <a:ext cx="1676400" cy="11049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6485" tIns="38242" rIns="76485" bIns="38242" anchor="ctr"/>
          <a:lstStyle/>
          <a:p>
            <a:pPr algn="ctr" defTabSz="765175" eaLnBrk="1" hangingPunct="1"/>
            <a:endParaRPr lang="en-US" sz="1700">
              <a:solidFill>
                <a:srgbClr val="000000"/>
              </a:solidFill>
              <a:latin typeface="Times New Roman" pitchFamily="18" charset="0"/>
              <a:cs typeface="Arial" pitchFamily="34" charset="0"/>
            </a:endParaRPr>
          </a:p>
          <a:p>
            <a:pPr algn="ctr" defTabSz="765175" eaLnBrk="1" hangingPunct="1"/>
            <a:endParaRPr lang="en-US" sz="1700">
              <a:solidFill>
                <a:srgbClr val="000000"/>
              </a:solidFill>
              <a:latin typeface="Times New Roman" pitchFamily="18" charset="0"/>
              <a:cs typeface="Arial" pitchFamily="34" charset="0"/>
            </a:endParaRPr>
          </a:p>
          <a:p>
            <a:pPr algn="ctr" defTabSz="765175" eaLnBrk="1" hangingPunct="1"/>
            <a:r>
              <a:rPr lang="en-US" sz="170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PENGOLAHAN</a:t>
            </a:r>
          </a:p>
          <a:p>
            <a:pPr algn="ctr" defTabSz="765175" eaLnBrk="1" hangingPunct="1"/>
            <a:endParaRPr lang="en-US" sz="1700">
              <a:solidFill>
                <a:srgbClr val="000000"/>
              </a:solidFill>
              <a:latin typeface="Times New Roman" pitchFamily="18" charset="0"/>
              <a:cs typeface="Arial" pitchFamily="34" charset="0"/>
            </a:endParaRPr>
          </a:p>
          <a:p>
            <a:pPr algn="ctr" defTabSz="765175" eaLnBrk="1" hangingPunct="1"/>
            <a:endParaRPr lang="en-US" sz="1700">
              <a:solidFill>
                <a:srgbClr val="000000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40965" name="Rectangle 5"/>
          <p:cNvSpPr>
            <a:spLocks noChangeArrowheads="1"/>
          </p:cNvSpPr>
          <p:nvPr/>
        </p:nvSpPr>
        <p:spPr bwMode="auto">
          <a:xfrm>
            <a:off x="4267200" y="3962400"/>
            <a:ext cx="1828800" cy="1028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6485" tIns="38242" rIns="76485" bIns="38242" anchor="ctr"/>
          <a:lstStyle/>
          <a:p>
            <a:pPr algn="ctr" defTabSz="765175" eaLnBrk="1" hangingPunct="1"/>
            <a:r>
              <a:rPr lang="en-US" sz="170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PRESERVASI</a:t>
            </a:r>
          </a:p>
          <a:p>
            <a:pPr algn="ctr" defTabSz="765175" eaLnBrk="1" hangingPunct="1"/>
            <a:endParaRPr lang="en-US" sz="1700">
              <a:solidFill>
                <a:srgbClr val="000000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6072188" y="5286375"/>
            <a:ext cx="2209800" cy="1143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lIns="76485" tIns="38242" rIns="76485" bIns="38242" anchor="ctr"/>
          <a:lstStyle/>
          <a:p>
            <a:pPr algn="ctr" defTabSz="765175" eaLnBrk="1" hangingPunct="1"/>
            <a:r>
              <a:rPr lang="en-US" sz="1700">
                <a:solidFill>
                  <a:srgbClr val="000000"/>
                </a:solidFill>
                <a:latin typeface="Times New Roman" pitchFamily="18" charset="0"/>
                <a:cs typeface="Arial" pitchFamily="34" charset="0"/>
              </a:rPr>
              <a:t>AKSES</a:t>
            </a:r>
          </a:p>
          <a:p>
            <a:pPr algn="ctr" defTabSz="765175" eaLnBrk="1" hangingPunct="1"/>
            <a:endParaRPr lang="en-US" sz="1700">
              <a:solidFill>
                <a:srgbClr val="000000"/>
              </a:solidFill>
              <a:latin typeface="Times New Roman" pitchFamily="18" charset="0"/>
              <a:cs typeface="Arial" pitchFamily="34" charset="0"/>
            </a:endParaRPr>
          </a:p>
        </p:txBody>
      </p:sp>
      <p:sp>
        <p:nvSpPr>
          <p:cNvPr id="40967" name="Freeform 47"/>
          <p:cNvSpPr>
            <a:spLocks/>
          </p:cNvSpPr>
          <p:nvPr/>
        </p:nvSpPr>
        <p:spPr bwMode="auto">
          <a:xfrm>
            <a:off x="2286000" y="2309813"/>
            <a:ext cx="1143000" cy="762000"/>
          </a:xfrm>
          <a:custGeom>
            <a:avLst/>
            <a:gdLst>
              <a:gd name="T0" fmla="*/ 0 w 720"/>
              <a:gd name="T1" fmla="*/ 0 h 480"/>
              <a:gd name="T2" fmla="*/ 0 w 720"/>
              <a:gd name="T3" fmla="*/ 2147483647 h 480"/>
              <a:gd name="T4" fmla="*/ 2147483647 w 720"/>
              <a:gd name="T5" fmla="*/ 2147483647 h 480"/>
              <a:gd name="T6" fmla="*/ 0 60000 65536"/>
              <a:gd name="T7" fmla="*/ 0 60000 65536"/>
              <a:gd name="T8" fmla="*/ 0 60000 65536"/>
              <a:gd name="T9" fmla="*/ 0 w 720"/>
              <a:gd name="T10" fmla="*/ 0 h 480"/>
              <a:gd name="T11" fmla="*/ 720 w 720"/>
              <a:gd name="T12" fmla="*/ 480 h 48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20" h="480">
                <a:moveTo>
                  <a:pt x="0" y="0"/>
                </a:moveTo>
                <a:lnTo>
                  <a:pt x="0" y="480"/>
                </a:lnTo>
                <a:lnTo>
                  <a:pt x="720" y="48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0968" name="Freeform 48"/>
          <p:cNvSpPr>
            <a:spLocks/>
          </p:cNvSpPr>
          <p:nvPr/>
        </p:nvSpPr>
        <p:spPr bwMode="auto">
          <a:xfrm>
            <a:off x="3733800" y="3581400"/>
            <a:ext cx="457200" cy="838200"/>
          </a:xfrm>
          <a:custGeom>
            <a:avLst/>
            <a:gdLst>
              <a:gd name="T0" fmla="*/ 0 w 288"/>
              <a:gd name="T1" fmla="*/ 0 h 528"/>
              <a:gd name="T2" fmla="*/ 0 w 288"/>
              <a:gd name="T3" fmla="*/ 2147483647 h 528"/>
              <a:gd name="T4" fmla="*/ 2147483647 w 288"/>
              <a:gd name="T5" fmla="*/ 2147483647 h 528"/>
              <a:gd name="T6" fmla="*/ 0 60000 65536"/>
              <a:gd name="T7" fmla="*/ 0 60000 65536"/>
              <a:gd name="T8" fmla="*/ 0 60000 65536"/>
              <a:gd name="T9" fmla="*/ 0 w 288"/>
              <a:gd name="T10" fmla="*/ 0 h 528"/>
              <a:gd name="T11" fmla="*/ 288 w 288"/>
              <a:gd name="T12" fmla="*/ 528 h 5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88" h="528">
                <a:moveTo>
                  <a:pt x="0" y="0"/>
                </a:moveTo>
                <a:lnTo>
                  <a:pt x="0" y="528"/>
                </a:lnTo>
                <a:lnTo>
                  <a:pt x="288" y="528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0969" name="Freeform 49"/>
          <p:cNvSpPr>
            <a:spLocks/>
          </p:cNvSpPr>
          <p:nvPr/>
        </p:nvSpPr>
        <p:spPr bwMode="auto">
          <a:xfrm>
            <a:off x="5181600" y="5029200"/>
            <a:ext cx="914400" cy="914400"/>
          </a:xfrm>
          <a:custGeom>
            <a:avLst/>
            <a:gdLst>
              <a:gd name="T0" fmla="*/ 0 w 576"/>
              <a:gd name="T1" fmla="*/ 0 h 576"/>
              <a:gd name="T2" fmla="*/ 0 w 576"/>
              <a:gd name="T3" fmla="*/ 2147483647 h 576"/>
              <a:gd name="T4" fmla="*/ 2147483647 w 576"/>
              <a:gd name="T5" fmla="*/ 2147483647 h 576"/>
              <a:gd name="T6" fmla="*/ 0 60000 65536"/>
              <a:gd name="T7" fmla="*/ 0 60000 65536"/>
              <a:gd name="T8" fmla="*/ 0 60000 65536"/>
              <a:gd name="T9" fmla="*/ 0 w 576"/>
              <a:gd name="T10" fmla="*/ 0 h 576"/>
              <a:gd name="T11" fmla="*/ 576 w 576"/>
              <a:gd name="T12" fmla="*/ 576 h 57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6" h="576">
                <a:moveTo>
                  <a:pt x="0" y="0"/>
                </a:moveTo>
                <a:lnTo>
                  <a:pt x="0" y="576"/>
                </a:lnTo>
                <a:lnTo>
                  <a:pt x="576" y="576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id-ID"/>
          </a:p>
        </p:txBody>
      </p:sp>
      <p:sp>
        <p:nvSpPr>
          <p:cNvPr id="40970" name="TextBox 13"/>
          <p:cNvSpPr txBox="1">
            <a:spLocks noChangeArrowheads="1"/>
          </p:cNvSpPr>
          <p:nvPr/>
        </p:nvSpPr>
        <p:spPr bwMode="auto">
          <a:xfrm>
            <a:off x="4932040" y="747699"/>
            <a:ext cx="385762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LEMBAGA KEARSIPAN </a:t>
            </a:r>
            <a:r>
              <a:rPr lang="en-US" sz="2400" b="1" i="1" u="sng" dirty="0">
                <a:ln>
                  <a:solidFill>
                    <a:schemeClr val="tx1"/>
                  </a:soli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WAJIB</a:t>
            </a:r>
            <a:r>
              <a:rPr lang="en-US" sz="2400" b="1" dirty="0">
                <a:ln>
                  <a:solidFill>
                    <a:schemeClr val="tx1"/>
                  </a:solidFill>
                </a:ln>
                <a:latin typeface="Arial" pitchFamily="34" charset="0"/>
                <a:cs typeface="Arial" pitchFamily="34" charset="0"/>
              </a:rPr>
              <a:t> </a:t>
            </a:r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MENGELOLA </a:t>
            </a:r>
          </a:p>
          <a:p>
            <a:pPr eaLnBrk="1" hangingPunct="1"/>
            <a:r>
              <a:rPr lang="en-US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ARSIP STATIS </a:t>
            </a:r>
          </a:p>
        </p:txBody>
      </p:sp>
    </p:spTree>
    <p:extLst>
      <p:ext uri="{BB962C8B-B14F-4D97-AF65-F5344CB8AC3E}">
        <p14:creationId xmlns:p14="http://schemas.microsoft.com/office/powerpoint/2010/main" val="314080694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1000" y="762000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smtClean="0"/>
              <a:t>AKUISISI ARSIP</a:t>
            </a:r>
          </a:p>
          <a:p>
            <a:pPr>
              <a:lnSpc>
                <a:spcPct val="150000"/>
              </a:lnSpc>
            </a:pPr>
            <a:endParaRPr lang="en-US" sz="3200" dirty="0" smtClean="0"/>
          </a:p>
          <a:p>
            <a:pPr>
              <a:lnSpc>
                <a:spcPct val="150000"/>
              </a:lnSpc>
            </a:pPr>
            <a:r>
              <a:rPr lang="en-US" sz="3200" dirty="0" smtClean="0"/>
              <a:t>SERAH TERIMA ARSIP STATIS </a:t>
            </a:r>
            <a:r>
              <a:rPr lang="en-US" sz="3200" dirty="0" err="1" smtClean="0"/>
              <a:t>merupakan</a:t>
            </a:r>
            <a:r>
              <a:rPr lang="en-US" sz="3200" dirty="0" smtClean="0"/>
              <a:t> </a:t>
            </a:r>
            <a:r>
              <a:rPr lang="en-US" sz="3200" dirty="0" err="1" smtClean="0"/>
              <a:t>pengalihan</a:t>
            </a:r>
            <a:r>
              <a:rPr lang="en-US" sz="3200" dirty="0" smtClean="0"/>
              <a:t> </a:t>
            </a:r>
            <a:r>
              <a:rPr lang="en-US" sz="3200" dirty="0" err="1" smtClean="0"/>
              <a:t>tanggung</a:t>
            </a:r>
            <a:r>
              <a:rPr lang="en-US" sz="3200" dirty="0" smtClean="0"/>
              <a:t> </a:t>
            </a:r>
            <a:r>
              <a:rPr lang="en-US" sz="3200" dirty="0" err="1" smtClean="0"/>
              <a:t>jawab</a:t>
            </a:r>
            <a:r>
              <a:rPr lang="en-US" sz="3200" dirty="0" smtClean="0"/>
              <a:t>, </a:t>
            </a:r>
            <a:r>
              <a:rPr lang="en-US" sz="3200" dirty="0" err="1" smtClean="0"/>
              <a:t>melalui</a:t>
            </a:r>
            <a:r>
              <a:rPr lang="en-US" sz="3200" dirty="0" smtClean="0"/>
              <a:t>: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3200" dirty="0" err="1" smtClean="0"/>
              <a:t>Penandatanganan</a:t>
            </a:r>
            <a:r>
              <a:rPr lang="en-US" sz="3200" dirty="0" smtClean="0"/>
              <a:t> </a:t>
            </a:r>
            <a:r>
              <a:rPr lang="en-US" sz="3200" dirty="0" err="1" smtClean="0"/>
              <a:t>Berita</a:t>
            </a:r>
            <a:r>
              <a:rPr lang="en-US" sz="3200" dirty="0" smtClean="0"/>
              <a:t> </a:t>
            </a:r>
            <a:r>
              <a:rPr lang="en-US" sz="3200" dirty="0" err="1" smtClean="0"/>
              <a:t>Acara</a:t>
            </a:r>
            <a:endParaRPr lang="en-US" sz="3200" dirty="0" smtClean="0"/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sz="3200" dirty="0" err="1" smtClean="0"/>
              <a:t>Lampiran</a:t>
            </a:r>
            <a:r>
              <a:rPr lang="en-US" sz="3200" dirty="0" smtClean="0"/>
              <a:t> </a:t>
            </a:r>
            <a:r>
              <a:rPr lang="en-US" sz="3200" dirty="0" err="1" smtClean="0"/>
              <a:t>Daftar</a:t>
            </a:r>
            <a:r>
              <a:rPr lang="en-US" sz="3200" dirty="0" smtClean="0"/>
              <a:t> </a:t>
            </a:r>
            <a:r>
              <a:rPr lang="en-US" sz="3200" dirty="0" err="1" smtClean="0"/>
              <a:t>Arsip</a:t>
            </a:r>
            <a:r>
              <a:rPr lang="en-US" sz="3200" dirty="0" smtClean="0"/>
              <a:t> </a:t>
            </a:r>
            <a:r>
              <a:rPr lang="en-US" sz="3200" dirty="0" err="1" smtClean="0"/>
              <a:t>Statis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397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714480" y="285728"/>
            <a:ext cx="5421040" cy="620688"/>
          </a:xfrm>
        </p:spPr>
        <p:txBody>
          <a:bodyPr/>
          <a:lstStyle/>
          <a:p>
            <a:pPr eaLnBrk="1" hangingPunct="1"/>
            <a:r>
              <a:rPr lang="id-ID" sz="3200" dirty="0" smtClean="0">
                <a:solidFill>
                  <a:srgbClr val="FFC000"/>
                </a:solidFill>
              </a:rPr>
              <a:t>STRATEGI AKUISISI</a:t>
            </a:r>
            <a:endParaRPr lang="en-GB" sz="3200" dirty="0" smtClean="0">
              <a:solidFill>
                <a:srgbClr val="FFC000"/>
              </a:solidFill>
            </a:endParaRPr>
          </a:p>
        </p:txBody>
      </p:sp>
      <p:sp>
        <p:nvSpPr>
          <p:cNvPr id="2253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8313" y="1196975"/>
            <a:ext cx="3538537" cy="1323975"/>
          </a:xfrm>
          <a:solidFill>
            <a:schemeClr val="accent3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id-ID" sz="1800" dirty="0" smtClean="0">
                <a:solidFill>
                  <a:srgbClr val="002060"/>
                </a:solidFill>
              </a:rPr>
              <a:t>KEBIJAKAN: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id-ID" sz="1800" dirty="0" smtClean="0">
                <a:solidFill>
                  <a:srgbClr val="002060"/>
                </a:solidFill>
              </a:rPr>
              <a:t>	Menyelamatkan arsip statis dengan pendekatan hukum, politik, kebudayaan, kearsipan dan situasional</a:t>
            </a:r>
            <a:endParaRPr lang="en-GB" sz="1800" dirty="0" smtClean="0">
              <a:solidFill>
                <a:srgbClr val="002060"/>
              </a:solidFill>
            </a:endParaRP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285875" y="2781300"/>
            <a:ext cx="3857625" cy="17907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id-ID">
                <a:solidFill>
                  <a:srgbClr val="002060"/>
                </a:solidFill>
                <a:cs typeface="Arial" charset="0"/>
              </a:rPr>
              <a:t>PROGRAM: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d-ID">
                <a:solidFill>
                  <a:srgbClr val="002060"/>
                </a:solidFill>
                <a:cs typeface="Arial" charset="0"/>
              </a:rPr>
              <a:t>	Penyelamatan arsip  yang dihasilkan  oleh pencipta arsip tingkat  pusat atau (lembaga negara, perusahaan, ormas/orpol/perseorangan, berskala nasional </a:t>
            </a:r>
            <a:endParaRPr lang="en-GB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4286248" y="5000636"/>
            <a:ext cx="4002088" cy="15001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id-ID" sz="1600" b="1" dirty="0">
                <a:solidFill>
                  <a:srgbClr val="002060"/>
                </a:solidFill>
                <a:cs typeface="Arial" charset="0"/>
              </a:rPr>
              <a:t>KEGIATAN: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d-ID" sz="1600" b="1" dirty="0">
                <a:solidFill>
                  <a:srgbClr val="002060"/>
                </a:solidFill>
                <a:cs typeface="Arial" charset="0"/>
              </a:rPr>
              <a:t>	Akuisisi arsip LN, Perusahaan, Ormas/Orpol/perseorangan, peliputan langsung, perekaman sejarah lisan, pembuatan dan pengumuman  DPA</a:t>
            </a:r>
            <a:endParaRPr lang="en-GB" sz="1600" b="1" dirty="0">
              <a:solidFill>
                <a:srgbClr val="002060"/>
              </a:solidFill>
              <a:cs typeface="Arial" charset="0"/>
            </a:endParaRP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5500688" y="1357313"/>
            <a:ext cx="3429000" cy="28575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Char char="n"/>
            </a:pPr>
            <a:r>
              <a:rPr lang="id-ID" b="1">
                <a:cs typeface="Arial" charset="0"/>
              </a:rPr>
              <a:t>OUT PUT: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d-ID" b="1">
                <a:cs typeface="Arial" charset="0"/>
              </a:rPr>
              <a:t>	Arsip Statis 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r>
              <a:rPr lang="id-ID" b="1">
                <a:cs typeface="Arial" charset="0"/>
              </a:rPr>
              <a:t>	LN, Perusahaan, Ormas/Orpol/perseorangan berskala nasional diserahkan/diselamatkan ke/oleh ANRI, liputan peristiwa penting, rekaman sejarah lisan, ditemukannya arsip dicari  dan diumumkan dalam DPA</a:t>
            </a: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SzPct val="80000"/>
              <a:buFont typeface="Wingdings" pitchFamily="2" charset="2"/>
              <a:buNone/>
            </a:pPr>
            <a:endParaRPr lang="en-GB" b="1">
              <a:cs typeface="Arial" charset="0"/>
            </a:endParaRPr>
          </a:p>
        </p:txBody>
      </p:sp>
      <p:sp>
        <p:nvSpPr>
          <p:cNvPr id="15367" name="AutoShape 21"/>
          <p:cNvSpPr>
            <a:spLocks noChangeArrowheads="1"/>
          </p:cNvSpPr>
          <p:nvPr/>
        </p:nvSpPr>
        <p:spPr bwMode="auto">
          <a:xfrm rot="5400000">
            <a:off x="570678" y="2643976"/>
            <a:ext cx="792163" cy="6477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5368" name="AutoShape 22"/>
          <p:cNvSpPr>
            <a:spLocks noChangeArrowheads="1"/>
          </p:cNvSpPr>
          <p:nvPr/>
        </p:nvSpPr>
        <p:spPr bwMode="auto">
          <a:xfrm rot="5400000">
            <a:off x="3571074" y="4715678"/>
            <a:ext cx="792163" cy="6477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15369" name="AutoShape 23"/>
          <p:cNvSpPr>
            <a:spLocks noChangeArrowheads="1"/>
          </p:cNvSpPr>
          <p:nvPr/>
        </p:nvSpPr>
        <p:spPr bwMode="auto">
          <a:xfrm>
            <a:off x="6500813" y="4214813"/>
            <a:ext cx="500062" cy="785812"/>
          </a:xfrm>
          <a:prstGeom prst="upArrow">
            <a:avLst>
              <a:gd name="adj1" fmla="val 50000"/>
              <a:gd name="adj2" fmla="val 25077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5101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121</TotalTime>
  <Words>786</Words>
  <Application>Microsoft Office PowerPoint</Application>
  <PresentationFormat>On-screen Show (4:3)</PresentationFormat>
  <Paragraphs>170</Paragraphs>
  <Slides>22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Civic</vt:lpstr>
      <vt:lpstr>Pengelolaan Arsip Statis</vt:lpstr>
      <vt:lpstr> DAUR HIDUP ARSIP </vt:lpstr>
      <vt:lpstr>PowerPoint Presentation</vt:lpstr>
      <vt:lpstr>Pengertian Arsip Statis</vt:lpstr>
      <vt:lpstr>PowerPoint Presentation</vt:lpstr>
      <vt:lpstr>Pengelolaan Arsip Statis  </vt:lpstr>
      <vt:lpstr>PENGELOLAAN ARSIP  STATIS </vt:lpstr>
      <vt:lpstr>PowerPoint Presentation</vt:lpstr>
      <vt:lpstr>STRATEGI AKUISISI</vt:lpstr>
      <vt:lpstr>PowerPoint Presentation</vt:lpstr>
      <vt:lpstr>PowerPoint Presentation</vt:lpstr>
      <vt:lpstr>PowerPoint Presentation</vt:lpstr>
      <vt:lpstr>PowerPoint Presentation</vt:lpstr>
      <vt:lpstr>Pengolahan  Arsip Statis  </vt:lpstr>
      <vt:lpstr>     SARANA BANTU TEMU BALIK ARSIP STATIS (FINDING AIDS)   </vt:lpstr>
      <vt:lpstr>Pengolahan Arsip Statis  ( Pasal 96 -97 PP 28/2012)</vt:lpstr>
      <vt:lpstr>PowerPoint Presentation</vt:lpstr>
      <vt:lpstr>PowerPoint Presentation</vt:lpstr>
      <vt:lpstr>LAYANAN ARSIP STATIS</vt:lpstr>
      <vt:lpstr>Akses Arsip Statis</vt:lpstr>
      <vt:lpstr>Pasal 1 angka 11 Undang-undang Nomor 43 Tahun 2009 tentang Kearsipan</vt:lpstr>
      <vt:lpstr>Peran Lembaga Kearsipan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DAUR HIDUP ARSIP</dc:title>
  <dc:creator>Q007</dc:creator>
  <cp:lastModifiedBy>IT HELPDESK</cp:lastModifiedBy>
  <cp:revision>20</cp:revision>
  <dcterms:created xsi:type="dcterms:W3CDTF">2017-10-12T11:02:44Z</dcterms:created>
  <dcterms:modified xsi:type="dcterms:W3CDTF">2021-02-09T18:28:19Z</dcterms:modified>
</cp:coreProperties>
</file>