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8" r:id="rId3"/>
    <p:sldId id="288" r:id="rId4"/>
    <p:sldId id="286" r:id="rId5"/>
    <p:sldId id="287" r:id="rId6"/>
    <p:sldId id="284" r:id="rId7"/>
    <p:sldId id="285" r:id="rId8"/>
    <p:sldId id="289" r:id="rId9"/>
    <p:sldId id="268" r:id="rId10"/>
    <p:sldId id="279" r:id="rId11"/>
  </p:sldIdLst>
  <p:sldSz cx="9144000" cy="6858000" type="screen4x3"/>
  <p:notesSz cx="6858000" cy="9945688"/>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74" autoAdjust="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728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1"/>
            <a:ext cx="2971800" cy="497284"/>
          </a:xfrm>
          <a:prstGeom prst="rect">
            <a:avLst/>
          </a:prstGeom>
        </p:spPr>
        <p:txBody>
          <a:bodyPr vert="horz" lIns="91440" tIns="45720" rIns="91440" bIns="45720" rtlCol="0"/>
          <a:lstStyle>
            <a:lvl1pPr algn="r">
              <a:defRPr sz="1200"/>
            </a:lvl1pPr>
          </a:lstStyle>
          <a:p>
            <a:fld id="{E14C4DE3-DFB5-4C2D-B4F0-45C131BF225B}" type="datetimeFigureOut">
              <a:rPr lang="id-ID" smtClean="0"/>
              <a:pPr/>
              <a:t>09/02/2021</a:t>
            </a:fld>
            <a:endParaRPr lang="id-ID"/>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724202"/>
            <a:ext cx="5486400" cy="447555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BB590859-37A7-42FF-A334-BD7983FAA54D}" type="slidenum">
              <a:rPr lang="id-ID" smtClean="0"/>
              <a:pPr/>
              <a:t>‹#›</a:t>
            </a:fld>
            <a:endParaRPr lang="id-ID"/>
          </a:p>
        </p:txBody>
      </p:sp>
    </p:spTree>
    <p:extLst>
      <p:ext uri="{BB962C8B-B14F-4D97-AF65-F5344CB8AC3E}">
        <p14:creationId xmlns:p14="http://schemas.microsoft.com/office/powerpoint/2010/main" val="2532052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03054" indent="-270405" eaLnBrk="0" hangingPunct="0">
              <a:defRPr>
                <a:solidFill>
                  <a:schemeClr val="tx1"/>
                </a:solidFill>
                <a:latin typeface="Arial" charset="0"/>
                <a:cs typeface="Arial" charset="0"/>
              </a:defRPr>
            </a:lvl2pPr>
            <a:lvl3pPr marL="1081621" indent="-216324" eaLnBrk="0" hangingPunct="0">
              <a:defRPr>
                <a:solidFill>
                  <a:schemeClr val="tx1"/>
                </a:solidFill>
                <a:latin typeface="Arial" charset="0"/>
                <a:cs typeface="Arial" charset="0"/>
              </a:defRPr>
            </a:lvl3pPr>
            <a:lvl4pPr marL="1514269" indent="-216324" eaLnBrk="0" hangingPunct="0">
              <a:defRPr>
                <a:solidFill>
                  <a:schemeClr val="tx1"/>
                </a:solidFill>
                <a:latin typeface="Arial" charset="0"/>
                <a:cs typeface="Arial" charset="0"/>
              </a:defRPr>
            </a:lvl4pPr>
            <a:lvl5pPr marL="1946918" indent="-216324" eaLnBrk="0" hangingPunct="0">
              <a:defRPr>
                <a:solidFill>
                  <a:schemeClr val="tx1"/>
                </a:solidFill>
                <a:latin typeface="Arial" charset="0"/>
                <a:cs typeface="Arial" charset="0"/>
              </a:defRPr>
            </a:lvl5pPr>
            <a:lvl6pPr marL="2379566" indent="-216324" eaLnBrk="0" fontAlgn="base" hangingPunct="0">
              <a:spcBef>
                <a:spcPct val="0"/>
              </a:spcBef>
              <a:spcAft>
                <a:spcPct val="0"/>
              </a:spcAft>
              <a:defRPr>
                <a:solidFill>
                  <a:schemeClr val="tx1"/>
                </a:solidFill>
                <a:latin typeface="Arial" charset="0"/>
                <a:cs typeface="Arial" charset="0"/>
              </a:defRPr>
            </a:lvl6pPr>
            <a:lvl7pPr marL="2812214" indent="-216324" eaLnBrk="0" fontAlgn="base" hangingPunct="0">
              <a:spcBef>
                <a:spcPct val="0"/>
              </a:spcBef>
              <a:spcAft>
                <a:spcPct val="0"/>
              </a:spcAft>
              <a:defRPr>
                <a:solidFill>
                  <a:schemeClr val="tx1"/>
                </a:solidFill>
                <a:latin typeface="Arial" charset="0"/>
                <a:cs typeface="Arial" charset="0"/>
              </a:defRPr>
            </a:lvl7pPr>
            <a:lvl8pPr marL="3244863" indent="-216324" eaLnBrk="0" fontAlgn="base" hangingPunct="0">
              <a:spcBef>
                <a:spcPct val="0"/>
              </a:spcBef>
              <a:spcAft>
                <a:spcPct val="0"/>
              </a:spcAft>
              <a:defRPr>
                <a:solidFill>
                  <a:schemeClr val="tx1"/>
                </a:solidFill>
                <a:latin typeface="Arial" charset="0"/>
                <a:cs typeface="Arial" charset="0"/>
              </a:defRPr>
            </a:lvl8pPr>
            <a:lvl9pPr marL="3677511" indent="-216324" eaLnBrk="0" fontAlgn="base" hangingPunct="0">
              <a:spcBef>
                <a:spcPct val="0"/>
              </a:spcBef>
              <a:spcAft>
                <a:spcPct val="0"/>
              </a:spcAft>
              <a:defRPr>
                <a:solidFill>
                  <a:schemeClr val="tx1"/>
                </a:solidFill>
                <a:latin typeface="Arial" charset="0"/>
                <a:cs typeface="Arial" charset="0"/>
              </a:defRPr>
            </a:lvl9pPr>
          </a:lstStyle>
          <a:p>
            <a:pPr eaLnBrk="1" hangingPunct="1"/>
            <a:fld id="{264AC929-2157-49C2-998D-ACB2E394B148}" type="slidenum">
              <a:rPr lang="en-US" smtClean="0"/>
              <a:pPr eaLnBrk="1" hangingPunct="1"/>
              <a:t>2</a:t>
            </a:fld>
            <a:endParaRPr lang="en-US" smtClean="0"/>
          </a:p>
        </p:txBody>
      </p:sp>
    </p:spTree>
    <p:extLst>
      <p:ext uri="{BB962C8B-B14F-4D97-AF65-F5344CB8AC3E}">
        <p14:creationId xmlns:p14="http://schemas.microsoft.com/office/powerpoint/2010/main" val="2718781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03054" indent="-270405" eaLnBrk="0" hangingPunct="0">
              <a:defRPr>
                <a:solidFill>
                  <a:schemeClr val="tx1"/>
                </a:solidFill>
                <a:latin typeface="Arial" charset="0"/>
                <a:cs typeface="Arial" charset="0"/>
              </a:defRPr>
            </a:lvl2pPr>
            <a:lvl3pPr marL="1081621" indent="-216324" eaLnBrk="0" hangingPunct="0">
              <a:defRPr>
                <a:solidFill>
                  <a:schemeClr val="tx1"/>
                </a:solidFill>
                <a:latin typeface="Arial" charset="0"/>
                <a:cs typeface="Arial" charset="0"/>
              </a:defRPr>
            </a:lvl3pPr>
            <a:lvl4pPr marL="1514269" indent="-216324" eaLnBrk="0" hangingPunct="0">
              <a:defRPr>
                <a:solidFill>
                  <a:schemeClr val="tx1"/>
                </a:solidFill>
                <a:latin typeface="Arial" charset="0"/>
                <a:cs typeface="Arial" charset="0"/>
              </a:defRPr>
            </a:lvl4pPr>
            <a:lvl5pPr marL="1946918" indent="-216324" eaLnBrk="0" hangingPunct="0">
              <a:defRPr>
                <a:solidFill>
                  <a:schemeClr val="tx1"/>
                </a:solidFill>
                <a:latin typeface="Arial" charset="0"/>
                <a:cs typeface="Arial" charset="0"/>
              </a:defRPr>
            </a:lvl5pPr>
            <a:lvl6pPr marL="2379566" indent="-216324" eaLnBrk="0" fontAlgn="base" hangingPunct="0">
              <a:spcBef>
                <a:spcPct val="0"/>
              </a:spcBef>
              <a:spcAft>
                <a:spcPct val="0"/>
              </a:spcAft>
              <a:defRPr>
                <a:solidFill>
                  <a:schemeClr val="tx1"/>
                </a:solidFill>
                <a:latin typeface="Arial" charset="0"/>
                <a:cs typeface="Arial" charset="0"/>
              </a:defRPr>
            </a:lvl6pPr>
            <a:lvl7pPr marL="2812214" indent="-216324" eaLnBrk="0" fontAlgn="base" hangingPunct="0">
              <a:spcBef>
                <a:spcPct val="0"/>
              </a:spcBef>
              <a:spcAft>
                <a:spcPct val="0"/>
              </a:spcAft>
              <a:defRPr>
                <a:solidFill>
                  <a:schemeClr val="tx1"/>
                </a:solidFill>
                <a:latin typeface="Arial" charset="0"/>
                <a:cs typeface="Arial" charset="0"/>
              </a:defRPr>
            </a:lvl7pPr>
            <a:lvl8pPr marL="3244863" indent="-216324" eaLnBrk="0" fontAlgn="base" hangingPunct="0">
              <a:spcBef>
                <a:spcPct val="0"/>
              </a:spcBef>
              <a:spcAft>
                <a:spcPct val="0"/>
              </a:spcAft>
              <a:defRPr>
                <a:solidFill>
                  <a:schemeClr val="tx1"/>
                </a:solidFill>
                <a:latin typeface="Arial" charset="0"/>
                <a:cs typeface="Arial" charset="0"/>
              </a:defRPr>
            </a:lvl8pPr>
            <a:lvl9pPr marL="3677511" indent="-216324" eaLnBrk="0" fontAlgn="base" hangingPunct="0">
              <a:spcBef>
                <a:spcPct val="0"/>
              </a:spcBef>
              <a:spcAft>
                <a:spcPct val="0"/>
              </a:spcAft>
              <a:defRPr>
                <a:solidFill>
                  <a:schemeClr val="tx1"/>
                </a:solidFill>
                <a:latin typeface="Arial" charset="0"/>
                <a:cs typeface="Arial" charset="0"/>
              </a:defRPr>
            </a:lvl9pPr>
          </a:lstStyle>
          <a:p>
            <a:pPr eaLnBrk="1" hangingPunct="1"/>
            <a:fld id="{264AC929-2157-49C2-998D-ACB2E394B148}" type="slidenum">
              <a:rPr lang="en-US" smtClean="0"/>
              <a:pPr eaLnBrk="1" hangingPunct="1"/>
              <a:t>5</a:t>
            </a:fld>
            <a:endParaRPr lang="en-US" smtClean="0"/>
          </a:p>
        </p:txBody>
      </p:sp>
    </p:spTree>
    <p:extLst>
      <p:ext uri="{BB962C8B-B14F-4D97-AF65-F5344CB8AC3E}">
        <p14:creationId xmlns:p14="http://schemas.microsoft.com/office/powerpoint/2010/main" val="24256534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203C2CCD-8576-4CD1-A168-DDE1A0666152}" type="datetimeFigureOut">
              <a:rPr lang="id-ID" smtClean="0"/>
              <a:pPr/>
              <a:t>09/02/2021</a:t>
            </a:fld>
            <a:endParaRPr lang="id-ID"/>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10AFB3A4-51B6-4029-BF2A-4915BE67C4FF}" type="slidenum">
              <a:rPr lang="id-ID" smtClean="0"/>
              <a:pPr/>
              <a:t>‹#›</a:t>
            </a:fld>
            <a:endParaRPr lang="id-ID"/>
          </a:p>
        </p:txBody>
      </p:sp>
      <p:sp>
        <p:nvSpPr>
          <p:cNvPr id="15" name="Footer Placeholder 14"/>
          <p:cNvSpPr>
            <a:spLocks noGrp="1"/>
          </p:cNvSpPr>
          <p:nvPr>
            <p:ph type="ftr" sz="quarter" idx="12"/>
          </p:nvPr>
        </p:nvSpPr>
        <p:spPr>
          <a:xfrm>
            <a:off x="3581400" y="6296248"/>
            <a:ext cx="2820987" cy="152400"/>
          </a:xfrm>
        </p:spPr>
        <p:txBody>
          <a:bodyPr/>
          <a:lstStyle/>
          <a:p>
            <a:endParaRPr lang="id-ID"/>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203C2CCD-8576-4CD1-A168-DDE1A0666152}" type="datetimeFigureOut">
              <a:rPr lang="id-ID" smtClean="0"/>
              <a:pPr/>
              <a:t>09/02/2021</a:t>
            </a:fld>
            <a:endParaRPr lang="id-ID"/>
          </a:p>
        </p:txBody>
      </p:sp>
      <p:sp>
        <p:nvSpPr>
          <p:cNvPr id="14" name="Slide Number Placeholder 13"/>
          <p:cNvSpPr>
            <a:spLocks noGrp="1"/>
          </p:cNvSpPr>
          <p:nvPr>
            <p:ph type="sldNum" sz="quarter" idx="11"/>
          </p:nvPr>
        </p:nvSpPr>
        <p:spPr/>
        <p:txBody>
          <a:bodyPr/>
          <a:lstStyle/>
          <a:p>
            <a:fld id="{10AFB3A4-51B6-4029-BF2A-4915BE67C4FF}" type="slidenum">
              <a:rPr lang="id-ID" smtClean="0"/>
              <a:pPr/>
              <a:t>‹#›</a:t>
            </a:fld>
            <a:endParaRPr lang="id-ID"/>
          </a:p>
        </p:txBody>
      </p:sp>
      <p:sp>
        <p:nvSpPr>
          <p:cNvPr id="15" name="Footer Placeholder 14"/>
          <p:cNvSpPr>
            <a:spLocks noGrp="1"/>
          </p:cNvSpPr>
          <p:nvPr>
            <p:ph type="ftr" sz="quarter" idx="12"/>
          </p:nvPr>
        </p:nvSpPr>
        <p:spPr/>
        <p:txBody>
          <a:bodyPr/>
          <a:lstStyle/>
          <a:p>
            <a:endParaRPr lang="id-ID"/>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203C2CCD-8576-4CD1-A168-DDE1A0666152}" type="datetimeFigureOut">
              <a:rPr lang="id-ID" smtClean="0"/>
              <a:pPr/>
              <a:t>09/02/2021</a:t>
            </a:fld>
            <a:endParaRPr lang="id-ID"/>
          </a:p>
        </p:txBody>
      </p:sp>
      <p:sp>
        <p:nvSpPr>
          <p:cNvPr id="14" name="Slide Number Placeholder 13"/>
          <p:cNvSpPr>
            <a:spLocks noGrp="1"/>
          </p:cNvSpPr>
          <p:nvPr>
            <p:ph type="sldNum" sz="quarter" idx="11"/>
          </p:nvPr>
        </p:nvSpPr>
        <p:spPr/>
        <p:txBody>
          <a:bodyPr/>
          <a:lstStyle/>
          <a:p>
            <a:fld id="{10AFB3A4-51B6-4029-BF2A-4915BE67C4FF}" type="slidenum">
              <a:rPr lang="id-ID" smtClean="0"/>
              <a:pPr/>
              <a:t>‹#›</a:t>
            </a:fld>
            <a:endParaRPr lang="id-ID"/>
          </a:p>
        </p:txBody>
      </p:sp>
      <p:sp>
        <p:nvSpPr>
          <p:cNvPr id="15" name="Footer Placeholder 14"/>
          <p:cNvSpPr>
            <a:spLocks noGrp="1"/>
          </p:cNvSpPr>
          <p:nvPr>
            <p:ph type="ftr" sz="quarter" idx="12"/>
          </p:nvPr>
        </p:nvSpPr>
        <p:spPr/>
        <p:txBody>
          <a:bodyPr/>
          <a:lstStyle/>
          <a:p>
            <a:endParaRPr lang="id-ID"/>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203C2CCD-8576-4CD1-A168-DDE1A0666152}" type="datetimeFigureOut">
              <a:rPr lang="id-ID" smtClean="0"/>
              <a:pPr/>
              <a:t>09/02/2021</a:t>
            </a:fld>
            <a:endParaRPr lang="id-ID"/>
          </a:p>
        </p:txBody>
      </p:sp>
      <p:sp>
        <p:nvSpPr>
          <p:cNvPr id="11" name="Slide Number Placeholder 10"/>
          <p:cNvSpPr>
            <a:spLocks noGrp="1"/>
          </p:cNvSpPr>
          <p:nvPr>
            <p:ph type="sldNum" sz="quarter" idx="11"/>
          </p:nvPr>
        </p:nvSpPr>
        <p:spPr/>
        <p:txBody>
          <a:bodyPr/>
          <a:lstStyle/>
          <a:p>
            <a:fld id="{10AFB3A4-51B6-4029-BF2A-4915BE67C4FF}" type="slidenum">
              <a:rPr lang="id-ID" smtClean="0"/>
              <a:pPr/>
              <a:t>‹#›</a:t>
            </a:fld>
            <a:endParaRPr lang="id-ID"/>
          </a:p>
        </p:txBody>
      </p:sp>
      <p:sp>
        <p:nvSpPr>
          <p:cNvPr id="12" name="Footer Placeholder 11"/>
          <p:cNvSpPr>
            <a:spLocks noGrp="1"/>
          </p:cNvSpPr>
          <p:nvPr>
            <p:ph type="ftr" sz="quarter" idx="12"/>
          </p:nvPr>
        </p:nvSpPr>
        <p:spPr/>
        <p:txBody>
          <a:bodyPr/>
          <a:lstStyle/>
          <a:p>
            <a:endParaRPr lang="id-ID"/>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203C2CCD-8576-4CD1-A168-DDE1A0666152}" type="datetimeFigureOut">
              <a:rPr lang="id-ID" smtClean="0"/>
              <a:pPr/>
              <a:t>09/02/2021</a:t>
            </a:fld>
            <a:endParaRPr lang="id-ID"/>
          </a:p>
        </p:txBody>
      </p:sp>
      <p:sp>
        <p:nvSpPr>
          <p:cNvPr id="13" name="Slide Number Placeholder 12"/>
          <p:cNvSpPr>
            <a:spLocks noGrp="1"/>
          </p:cNvSpPr>
          <p:nvPr>
            <p:ph type="sldNum" sz="quarter" idx="11"/>
          </p:nvPr>
        </p:nvSpPr>
        <p:spPr>
          <a:xfrm>
            <a:off x="4116388" y="6400800"/>
            <a:ext cx="533400" cy="152400"/>
          </a:xfrm>
        </p:spPr>
        <p:txBody>
          <a:bodyPr/>
          <a:lstStyle/>
          <a:p>
            <a:fld id="{10AFB3A4-51B6-4029-BF2A-4915BE67C4FF}" type="slidenum">
              <a:rPr lang="id-ID" smtClean="0"/>
              <a:pPr/>
              <a:t>‹#›</a:t>
            </a:fld>
            <a:endParaRPr lang="id-ID"/>
          </a:p>
        </p:txBody>
      </p:sp>
      <p:sp>
        <p:nvSpPr>
          <p:cNvPr id="14" name="Footer Placeholder 13"/>
          <p:cNvSpPr>
            <a:spLocks noGrp="1"/>
          </p:cNvSpPr>
          <p:nvPr>
            <p:ph type="ftr" sz="quarter" idx="12"/>
          </p:nvPr>
        </p:nvSpPr>
        <p:spPr>
          <a:xfrm>
            <a:off x="838200" y="6296248"/>
            <a:ext cx="2820987" cy="152400"/>
          </a:xfrm>
        </p:spPr>
        <p:txBody>
          <a:bodyPr/>
          <a:lstStyle/>
          <a:p>
            <a:endParaRPr lang="id-ID"/>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203C2CCD-8576-4CD1-A168-DDE1A0666152}" type="datetimeFigureOut">
              <a:rPr lang="id-ID" smtClean="0"/>
              <a:pPr/>
              <a:t>09/02/2021</a:t>
            </a:fld>
            <a:endParaRPr lang="id-ID"/>
          </a:p>
        </p:txBody>
      </p:sp>
      <p:sp>
        <p:nvSpPr>
          <p:cNvPr id="13" name="Slide Number Placeholder 12"/>
          <p:cNvSpPr>
            <a:spLocks noGrp="1"/>
          </p:cNvSpPr>
          <p:nvPr>
            <p:ph type="sldNum" sz="quarter" idx="11"/>
          </p:nvPr>
        </p:nvSpPr>
        <p:spPr/>
        <p:txBody>
          <a:bodyPr/>
          <a:lstStyle/>
          <a:p>
            <a:fld id="{10AFB3A4-51B6-4029-BF2A-4915BE67C4FF}" type="slidenum">
              <a:rPr lang="id-ID" smtClean="0"/>
              <a:pPr/>
              <a:t>‹#›</a:t>
            </a:fld>
            <a:endParaRPr lang="id-ID"/>
          </a:p>
        </p:txBody>
      </p:sp>
      <p:sp>
        <p:nvSpPr>
          <p:cNvPr id="14" name="Footer Placeholder 13"/>
          <p:cNvSpPr>
            <a:spLocks noGrp="1"/>
          </p:cNvSpPr>
          <p:nvPr>
            <p:ph type="ftr" sz="quarter" idx="12"/>
          </p:nvPr>
        </p:nvSpPr>
        <p:spPr/>
        <p:txBody>
          <a:bodyPr/>
          <a:lstStyle/>
          <a:p>
            <a:endParaRPr lang="id-ID"/>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203C2CCD-8576-4CD1-A168-DDE1A0666152}" type="datetimeFigureOut">
              <a:rPr lang="id-ID" smtClean="0"/>
              <a:pPr/>
              <a:t>09/02/2021</a:t>
            </a:fld>
            <a:endParaRPr lang="id-ID"/>
          </a:p>
        </p:txBody>
      </p:sp>
      <p:sp>
        <p:nvSpPr>
          <p:cNvPr id="14" name="Slide Number Placeholder 13"/>
          <p:cNvSpPr>
            <a:spLocks noGrp="1"/>
          </p:cNvSpPr>
          <p:nvPr>
            <p:ph type="sldNum" sz="quarter" idx="11"/>
          </p:nvPr>
        </p:nvSpPr>
        <p:spPr/>
        <p:txBody>
          <a:bodyPr/>
          <a:lstStyle/>
          <a:p>
            <a:fld id="{10AFB3A4-51B6-4029-BF2A-4915BE67C4FF}" type="slidenum">
              <a:rPr lang="id-ID" smtClean="0"/>
              <a:pPr/>
              <a:t>‹#›</a:t>
            </a:fld>
            <a:endParaRPr lang="id-ID"/>
          </a:p>
        </p:txBody>
      </p:sp>
      <p:sp>
        <p:nvSpPr>
          <p:cNvPr id="16" name="Footer Placeholder 15"/>
          <p:cNvSpPr>
            <a:spLocks noGrp="1"/>
          </p:cNvSpPr>
          <p:nvPr>
            <p:ph type="ftr" sz="quarter" idx="12"/>
          </p:nvPr>
        </p:nvSpPr>
        <p:spPr/>
        <p:txBody>
          <a:bodyPr/>
          <a:lstStyle/>
          <a:p>
            <a:endParaRPr lang="id-ID"/>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203C2CCD-8576-4CD1-A168-DDE1A0666152}" type="datetimeFigureOut">
              <a:rPr lang="id-ID" smtClean="0"/>
              <a:pPr/>
              <a:t>09/02/2021</a:t>
            </a:fld>
            <a:endParaRPr lang="id-ID"/>
          </a:p>
        </p:txBody>
      </p:sp>
      <p:sp>
        <p:nvSpPr>
          <p:cNvPr id="10" name="Slide Number Placeholder 9"/>
          <p:cNvSpPr>
            <a:spLocks noGrp="1"/>
          </p:cNvSpPr>
          <p:nvPr>
            <p:ph type="sldNum" sz="quarter" idx="11"/>
          </p:nvPr>
        </p:nvSpPr>
        <p:spPr/>
        <p:txBody>
          <a:bodyPr/>
          <a:lstStyle/>
          <a:p>
            <a:fld id="{10AFB3A4-51B6-4029-BF2A-4915BE67C4FF}" type="slidenum">
              <a:rPr lang="id-ID" smtClean="0"/>
              <a:pPr/>
              <a:t>‹#›</a:t>
            </a:fld>
            <a:endParaRPr lang="id-ID"/>
          </a:p>
        </p:txBody>
      </p:sp>
      <p:sp>
        <p:nvSpPr>
          <p:cNvPr id="11" name="Footer Placeholder 10"/>
          <p:cNvSpPr>
            <a:spLocks noGrp="1"/>
          </p:cNvSpPr>
          <p:nvPr>
            <p:ph type="ftr" sz="quarter" idx="12"/>
          </p:nvPr>
        </p:nvSpPr>
        <p:spPr/>
        <p:txBody>
          <a:bodyPr/>
          <a:lstStyle/>
          <a:p>
            <a:endParaRPr lang="id-ID"/>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203C2CCD-8576-4CD1-A168-DDE1A0666152}" type="datetimeFigureOut">
              <a:rPr lang="id-ID" smtClean="0"/>
              <a:pPr/>
              <a:t>09/02/2021</a:t>
            </a:fld>
            <a:endParaRPr lang="id-ID"/>
          </a:p>
        </p:txBody>
      </p:sp>
      <p:sp>
        <p:nvSpPr>
          <p:cNvPr id="9" name="Slide Number Placeholder 8"/>
          <p:cNvSpPr>
            <a:spLocks noGrp="1"/>
          </p:cNvSpPr>
          <p:nvPr>
            <p:ph type="sldNum" sz="quarter" idx="11"/>
          </p:nvPr>
        </p:nvSpPr>
        <p:spPr/>
        <p:txBody>
          <a:bodyPr/>
          <a:lstStyle/>
          <a:p>
            <a:fld id="{10AFB3A4-51B6-4029-BF2A-4915BE67C4FF}" type="slidenum">
              <a:rPr lang="id-ID" smtClean="0"/>
              <a:pPr/>
              <a:t>‹#›</a:t>
            </a:fld>
            <a:endParaRPr lang="id-ID"/>
          </a:p>
        </p:txBody>
      </p:sp>
      <p:sp>
        <p:nvSpPr>
          <p:cNvPr id="10" name="Footer Placeholder 9"/>
          <p:cNvSpPr>
            <a:spLocks noGrp="1"/>
          </p:cNvSpPr>
          <p:nvPr>
            <p:ph type="ftr" sz="quarter" idx="12"/>
          </p:nvPr>
        </p:nvSpPr>
        <p:spPr/>
        <p:txBody>
          <a:bodyPr/>
          <a:lstStyle/>
          <a:p>
            <a:endParaRPr lang="id-ID"/>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203C2CCD-8576-4CD1-A168-DDE1A0666152}" type="datetimeFigureOut">
              <a:rPr lang="id-ID" smtClean="0"/>
              <a:pPr/>
              <a:t>09/02/2021</a:t>
            </a:fld>
            <a:endParaRPr lang="id-ID"/>
          </a:p>
        </p:txBody>
      </p:sp>
      <p:sp>
        <p:nvSpPr>
          <p:cNvPr id="16" name="Slide Number Placeholder 15"/>
          <p:cNvSpPr>
            <a:spLocks noGrp="1"/>
          </p:cNvSpPr>
          <p:nvPr>
            <p:ph type="sldNum" sz="quarter" idx="11"/>
          </p:nvPr>
        </p:nvSpPr>
        <p:spPr/>
        <p:txBody>
          <a:bodyPr/>
          <a:lstStyle/>
          <a:p>
            <a:fld id="{10AFB3A4-51B6-4029-BF2A-4915BE67C4FF}" type="slidenum">
              <a:rPr lang="id-ID" smtClean="0"/>
              <a:pPr/>
              <a:t>‹#›</a:t>
            </a:fld>
            <a:endParaRPr lang="id-ID"/>
          </a:p>
        </p:txBody>
      </p:sp>
      <p:sp>
        <p:nvSpPr>
          <p:cNvPr id="17" name="Footer Placeholder 16"/>
          <p:cNvSpPr>
            <a:spLocks noGrp="1"/>
          </p:cNvSpPr>
          <p:nvPr>
            <p:ph type="ftr" sz="quarter" idx="12"/>
          </p:nvPr>
        </p:nvSpPr>
        <p:spPr/>
        <p:txBody>
          <a:bodyPr/>
          <a:lstStyle/>
          <a:p>
            <a:endParaRPr lang="id-ID"/>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203C2CCD-8576-4CD1-A168-DDE1A0666152}" type="datetimeFigureOut">
              <a:rPr lang="id-ID" smtClean="0"/>
              <a:pPr/>
              <a:t>09/02/2021</a:t>
            </a:fld>
            <a:endParaRPr lang="id-ID"/>
          </a:p>
        </p:txBody>
      </p:sp>
      <p:sp>
        <p:nvSpPr>
          <p:cNvPr id="17" name="Slide Number Placeholder 16"/>
          <p:cNvSpPr>
            <a:spLocks noGrp="1"/>
          </p:cNvSpPr>
          <p:nvPr>
            <p:ph type="sldNum" sz="quarter" idx="11"/>
          </p:nvPr>
        </p:nvSpPr>
        <p:spPr/>
        <p:txBody>
          <a:bodyPr/>
          <a:lstStyle/>
          <a:p>
            <a:fld id="{10AFB3A4-51B6-4029-BF2A-4915BE67C4FF}" type="slidenum">
              <a:rPr lang="id-ID" smtClean="0"/>
              <a:pPr/>
              <a:t>‹#›</a:t>
            </a:fld>
            <a:endParaRPr lang="id-ID"/>
          </a:p>
        </p:txBody>
      </p:sp>
      <p:sp>
        <p:nvSpPr>
          <p:cNvPr id="18" name="Footer Placeholder 17"/>
          <p:cNvSpPr>
            <a:spLocks noGrp="1"/>
          </p:cNvSpPr>
          <p:nvPr>
            <p:ph type="ftr" sz="quarter" idx="12"/>
          </p:nvPr>
        </p:nvSpPr>
        <p:spPr/>
        <p:txBody>
          <a:bodyPr/>
          <a:lstStyle/>
          <a:p>
            <a:endParaRPr lang="id-ID"/>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10AFB3A4-51B6-4029-BF2A-4915BE67C4FF}" type="slidenum">
              <a:rPr lang="id-ID" smtClean="0"/>
              <a:pPr/>
              <a:t>‹#›</a:t>
            </a:fld>
            <a:endParaRPr lang="id-ID"/>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203C2CCD-8576-4CD1-A168-DDE1A0666152}" type="datetimeFigureOut">
              <a:rPr lang="id-ID" smtClean="0"/>
              <a:pPr/>
              <a:t>09/02/2021</a:t>
            </a:fld>
            <a:endParaRPr lang="id-ID"/>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653136"/>
            <a:ext cx="6286512" cy="1080120"/>
          </a:xfrm>
        </p:spPr>
        <p:txBody>
          <a:bodyPr>
            <a:normAutofit/>
          </a:bodyPr>
          <a:lstStyle/>
          <a:p>
            <a:pPr marL="64008" algn="ctr">
              <a:spcBef>
                <a:spcPts val="300"/>
              </a:spcBef>
              <a:buClr>
                <a:srgbClr val="A04DA3"/>
              </a:buClr>
              <a:defRPr/>
            </a:pPr>
            <a:r>
              <a:rPr lang="id-ID" sz="2600" b="1" dirty="0" smtClean="0">
                <a:solidFill>
                  <a:prstClr val="black">
                    <a:lumMod val="65000"/>
                  </a:prstClr>
                </a:solidFill>
                <a:latin typeface="Century" pitchFamily="18" charset="0"/>
              </a:rPr>
              <a:t>HERI MUNTO, SH</a:t>
            </a:r>
            <a:endParaRPr lang="en-US" sz="2600" b="1" dirty="0">
              <a:solidFill>
                <a:prstClr val="black">
                  <a:lumMod val="65000"/>
                </a:prstClr>
              </a:solidFill>
              <a:latin typeface="Century" pitchFamily="18" charset="0"/>
            </a:endParaRPr>
          </a:p>
          <a:p>
            <a:pPr marL="64008" algn="ctr">
              <a:spcBef>
                <a:spcPts val="300"/>
              </a:spcBef>
              <a:buClr>
                <a:srgbClr val="A04DA3"/>
              </a:buClr>
              <a:defRPr/>
            </a:pPr>
            <a:r>
              <a:rPr lang="id-ID" sz="1800" b="1" dirty="0" smtClean="0">
                <a:solidFill>
                  <a:prstClr val="black">
                    <a:lumMod val="65000"/>
                  </a:prstClr>
                </a:solidFill>
                <a:latin typeface="Century" pitchFamily="18" charset="0"/>
              </a:rPr>
              <a:t>Kasi Pembinaan Pengawasan dan Layanan Kearsipan</a:t>
            </a:r>
            <a:endParaRPr lang="id-ID" dirty="0"/>
          </a:p>
        </p:txBody>
      </p:sp>
      <p:sp>
        <p:nvSpPr>
          <p:cNvPr id="2" name="Title 1"/>
          <p:cNvSpPr>
            <a:spLocks noGrp="1"/>
          </p:cNvSpPr>
          <p:nvPr>
            <p:ph type="title"/>
          </p:nvPr>
        </p:nvSpPr>
        <p:spPr>
          <a:xfrm>
            <a:off x="539552" y="188640"/>
            <a:ext cx="6122640" cy="2997696"/>
          </a:xfrm>
        </p:spPr>
        <p:txBody>
          <a:bodyPr>
            <a:noAutofit/>
          </a:bodyPr>
          <a:lstStyle/>
          <a:p>
            <a:pPr algn="ctr"/>
            <a:r>
              <a:rPr lang="en-US" sz="3600" b="1" dirty="0" smtClean="0">
                <a:solidFill>
                  <a:schemeClr val="tx1"/>
                </a:solidFill>
                <a:latin typeface="Colonna MT" panose="04020805060202030203" pitchFamily="82" charset="0"/>
              </a:rPr>
              <a:t>PENG</a:t>
            </a:r>
            <a:r>
              <a:rPr lang="id-ID" sz="3600" b="1" dirty="0" smtClean="0">
                <a:solidFill>
                  <a:schemeClr val="tx1"/>
                </a:solidFill>
                <a:latin typeface="Colonna MT" panose="04020805060202030203" pitchFamily="82" charset="0"/>
              </a:rPr>
              <a:t>ELOLAAN ARSIP DINAMIS AKTIF</a:t>
            </a:r>
            <a:br>
              <a:rPr lang="id-ID" sz="3600" b="1" dirty="0" smtClean="0">
                <a:solidFill>
                  <a:schemeClr val="tx1"/>
                </a:solidFill>
                <a:latin typeface="Colonna MT" panose="04020805060202030203" pitchFamily="82" charset="0"/>
              </a:rPr>
            </a:br>
            <a:r>
              <a:rPr lang="id-ID" sz="3600" b="1" dirty="0" smtClean="0">
                <a:solidFill>
                  <a:schemeClr val="tx1"/>
                </a:solidFill>
                <a:latin typeface="Colonna MT" panose="04020805060202030203" pitchFamily="82" charset="0"/>
              </a:rPr>
              <a:t> 2021</a:t>
            </a:r>
            <a:endParaRPr lang="id-ID" sz="3600" b="1" dirty="0">
              <a:solidFill>
                <a:schemeClr val="tx1"/>
              </a:solidFill>
              <a:latin typeface="Colonna MT" panose="04020805060202030203" pitchFamily="82" charset="0"/>
            </a:endParaRPr>
          </a:p>
        </p:txBody>
      </p:sp>
      <p:cxnSp>
        <p:nvCxnSpPr>
          <p:cNvPr id="6" name="Straight Connector 5"/>
          <p:cNvCxnSpPr/>
          <p:nvPr/>
        </p:nvCxnSpPr>
        <p:spPr>
          <a:xfrm>
            <a:off x="683568" y="3501008"/>
            <a:ext cx="6192688" cy="0"/>
          </a:xfrm>
          <a:prstGeom prst="line">
            <a:avLst/>
          </a:prstGeom>
          <a:ln w="38100"/>
          <a:effectLst>
            <a:outerShdw blurRad="40000" dist="23000" dir="5400000" rotWithShape="0">
              <a:srgbClr val="000000">
                <a:alpha val="35000"/>
              </a:srgbClr>
            </a:outerShdw>
            <a:reflection blurRad="6350" stA="50000" endA="295" endPos="92000" dist="101600" dir="5400000" sy="-100000" algn="bl" rotWithShape="0"/>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841647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251520" y="2060848"/>
            <a:ext cx="7772400" cy="1115381"/>
          </a:xfrm>
          <a:prstGeom prst="rect">
            <a:avLst/>
          </a:prstGeom>
        </p:spPr>
        <p:txBody>
          <a:bodyP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id-ID" sz="4000" b="1" i="1" dirty="0" smtClean="0">
                <a:latin typeface="Arial Rounded MT Bold" panose="020F0704030504030204" pitchFamily="34" charset="0"/>
              </a:rPr>
              <a:t>Sekian dan terima kasih.</a:t>
            </a:r>
            <a:endParaRPr lang="id-ID" sz="4000" b="1" i="1" dirty="0">
              <a:latin typeface="Arial Rounded MT Bold" panose="020F0704030504030204" pitchFamily="34" charset="0"/>
            </a:endParaRPr>
          </a:p>
        </p:txBody>
      </p:sp>
    </p:spTree>
    <p:extLst>
      <p:ext uri="{BB962C8B-B14F-4D97-AF65-F5344CB8AC3E}">
        <p14:creationId xmlns:p14="http://schemas.microsoft.com/office/powerpoint/2010/main" val="92193806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899592" y="1196752"/>
            <a:ext cx="7364785" cy="5400600"/>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id-ID" b="1" dirty="0" smtClean="0">
                <a:solidFill>
                  <a:schemeClr val="tx1"/>
                </a:solidFill>
                <a:latin typeface="Arial" pitchFamily="34" charset="0"/>
                <a:cs typeface="Arial" pitchFamily="34" charset="0"/>
              </a:rPr>
              <a:t>Regulasi Penyelenggaraan Kearsipan</a:t>
            </a:r>
          </a:p>
          <a:p>
            <a:pPr algn="ctr">
              <a:defRPr/>
            </a:pPr>
            <a:r>
              <a:rPr lang="id-ID" b="1" dirty="0" smtClean="0">
                <a:solidFill>
                  <a:schemeClr val="tx1"/>
                </a:solidFill>
                <a:latin typeface="Arial" pitchFamily="34" charset="0"/>
                <a:cs typeface="Arial" pitchFamily="34" charset="0"/>
              </a:rPr>
              <a:t>Pemerintah Kabupaten Purbalingga</a:t>
            </a:r>
          </a:p>
          <a:p>
            <a:pPr algn="ctr">
              <a:defRPr/>
            </a:pPr>
            <a:endParaRPr lang="id-ID" b="1" dirty="0" smtClean="0">
              <a:solidFill>
                <a:schemeClr val="tx1"/>
              </a:solidFill>
              <a:latin typeface="Arial" pitchFamily="34" charset="0"/>
              <a:cs typeface="Arial" pitchFamily="34" charset="0"/>
            </a:endParaRPr>
          </a:p>
          <a:p>
            <a:pPr marL="342900" indent="-342900">
              <a:buAutoNum type="arabicPeriod"/>
              <a:defRPr/>
            </a:pPr>
            <a:r>
              <a:rPr lang="id-ID" b="1" dirty="0" smtClean="0">
                <a:solidFill>
                  <a:schemeClr val="tx1"/>
                </a:solidFill>
                <a:latin typeface="Arial" pitchFamily="34" charset="0"/>
                <a:cs typeface="Arial" pitchFamily="34" charset="0"/>
              </a:rPr>
              <a:t>Perbup Nomor 66 Th 2016 tentang Pedoman Klasifikasi Arsip di Lingkungan Pemerintah Kab.Purbalingga</a:t>
            </a:r>
          </a:p>
          <a:p>
            <a:pPr marL="342900" indent="-342900">
              <a:buAutoNum type="arabicPeriod"/>
              <a:defRPr/>
            </a:pPr>
            <a:r>
              <a:rPr lang="id-ID" b="1" dirty="0" smtClean="0">
                <a:solidFill>
                  <a:schemeClr val="tx1"/>
                </a:solidFill>
                <a:latin typeface="Arial" pitchFamily="34" charset="0"/>
                <a:cs typeface="Arial" pitchFamily="34" charset="0"/>
              </a:rPr>
              <a:t>Perda Nomor 13 Th 2018 tentang Penyelenggaraan Kearsipan</a:t>
            </a:r>
          </a:p>
          <a:p>
            <a:pPr marL="342900" indent="-342900">
              <a:buAutoNum type="arabicPeriod" startAt="3"/>
              <a:defRPr/>
            </a:pPr>
            <a:r>
              <a:rPr lang="id-ID" b="1" dirty="0" smtClean="0">
                <a:solidFill>
                  <a:schemeClr val="tx1"/>
                </a:solidFill>
                <a:latin typeface="Arial" pitchFamily="34" charset="0"/>
                <a:cs typeface="Arial" pitchFamily="34" charset="0"/>
              </a:rPr>
              <a:t>Perbup Nomor  98 Th 2018 tentang Petunjuk Pelaksanaan Perda Nomor 13 Th 2018 tentang Penyelenggaraan Arsip</a:t>
            </a:r>
          </a:p>
          <a:p>
            <a:pPr>
              <a:defRPr/>
            </a:pPr>
            <a:r>
              <a:rPr lang="id-ID" b="1" dirty="0" smtClean="0">
                <a:solidFill>
                  <a:schemeClr val="tx1"/>
                </a:solidFill>
                <a:latin typeface="Arial" pitchFamily="34" charset="0"/>
                <a:cs typeface="Arial" pitchFamily="34" charset="0"/>
              </a:rPr>
              <a:t>4.  Perbup Nomor 37 Th 2019 tentang Pedoman Pengawasan</a:t>
            </a:r>
          </a:p>
          <a:p>
            <a:pPr>
              <a:defRPr/>
            </a:pPr>
            <a:r>
              <a:rPr lang="id-ID" b="1" dirty="0">
                <a:solidFill>
                  <a:schemeClr val="tx1"/>
                </a:solidFill>
                <a:latin typeface="Arial" pitchFamily="34" charset="0"/>
                <a:cs typeface="Arial" pitchFamily="34" charset="0"/>
              </a:rPr>
              <a:t> </a:t>
            </a:r>
            <a:r>
              <a:rPr lang="id-ID" b="1" dirty="0" smtClean="0">
                <a:solidFill>
                  <a:schemeClr val="tx1"/>
                </a:solidFill>
                <a:latin typeface="Arial" pitchFamily="34" charset="0"/>
                <a:cs typeface="Arial" pitchFamily="34" charset="0"/>
              </a:rPr>
              <a:t>    Kearsipan di Lingkungan Pemerintah Kab.Purbalingga</a:t>
            </a:r>
          </a:p>
          <a:p>
            <a:pPr marL="342900" indent="-342900">
              <a:buAutoNum type="arabicPeriod" startAt="5"/>
              <a:defRPr/>
            </a:pPr>
            <a:r>
              <a:rPr lang="id-ID" b="1" dirty="0" smtClean="0">
                <a:solidFill>
                  <a:schemeClr val="tx1"/>
                </a:solidFill>
                <a:latin typeface="Arial" pitchFamily="34" charset="0"/>
                <a:cs typeface="Arial" pitchFamily="34" charset="0"/>
              </a:rPr>
              <a:t>Perbup Nomor 42 Th 2019 tentang Pedoman Program Arsip </a:t>
            </a:r>
          </a:p>
          <a:p>
            <a:pPr>
              <a:defRPr/>
            </a:pPr>
            <a:r>
              <a:rPr lang="id-ID" b="1" dirty="0">
                <a:solidFill>
                  <a:schemeClr val="tx1"/>
                </a:solidFill>
                <a:latin typeface="Arial" pitchFamily="34" charset="0"/>
                <a:cs typeface="Arial" pitchFamily="34" charset="0"/>
              </a:rPr>
              <a:t> </a:t>
            </a:r>
            <a:r>
              <a:rPr lang="id-ID" b="1" dirty="0" smtClean="0">
                <a:solidFill>
                  <a:schemeClr val="tx1"/>
                </a:solidFill>
                <a:latin typeface="Arial" pitchFamily="34" charset="0"/>
                <a:cs typeface="Arial" pitchFamily="34" charset="0"/>
              </a:rPr>
              <a:t>    Vital di Lingkungan Pemerintah Kab.Purbalingga</a:t>
            </a:r>
          </a:p>
          <a:p>
            <a:pPr marL="342900" indent="-342900">
              <a:buAutoNum type="arabicPeriod" startAt="6"/>
              <a:defRPr/>
            </a:pPr>
            <a:r>
              <a:rPr lang="id-ID" b="1" dirty="0" smtClean="0">
                <a:solidFill>
                  <a:schemeClr val="tx1"/>
                </a:solidFill>
                <a:latin typeface="Arial" pitchFamily="34" charset="0"/>
                <a:cs typeface="Arial" pitchFamily="34" charset="0"/>
              </a:rPr>
              <a:t>Perda Nomor 67 Th 2019 tentang Pedoman Penyusutan Arsip </a:t>
            </a:r>
          </a:p>
          <a:p>
            <a:pPr>
              <a:defRPr/>
            </a:pPr>
            <a:r>
              <a:rPr lang="id-ID" b="1" dirty="0">
                <a:solidFill>
                  <a:schemeClr val="tx1"/>
                </a:solidFill>
                <a:latin typeface="Arial" pitchFamily="34" charset="0"/>
                <a:cs typeface="Arial" pitchFamily="34" charset="0"/>
              </a:rPr>
              <a:t> </a:t>
            </a:r>
            <a:r>
              <a:rPr lang="id-ID" b="1" dirty="0" smtClean="0">
                <a:solidFill>
                  <a:schemeClr val="tx1"/>
                </a:solidFill>
                <a:latin typeface="Arial" pitchFamily="34" charset="0"/>
                <a:cs typeface="Arial" pitchFamily="34" charset="0"/>
              </a:rPr>
              <a:t>    </a:t>
            </a:r>
            <a:r>
              <a:rPr lang="id-ID" b="1" dirty="0">
                <a:solidFill>
                  <a:schemeClr val="tx1"/>
                </a:solidFill>
                <a:latin typeface="Arial" pitchFamily="34" charset="0"/>
                <a:cs typeface="Arial" pitchFamily="34" charset="0"/>
              </a:rPr>
              <a:t>di Lingkungan Pemerintah Kab. Purbalingga</a:t>
            </a:r>
            <a:endParaRPr lang="id-ID" b="1" dirty="0" smtClean="0">
              <a:solidFill>
                <a:schemeClr val="tx1"/>
              </a:solidFill>
              <a:latin typeface="Arial" pitchFamily="34" charset="0"/>
              <a:cs typeface="Arial" pitchFamily="34" charset="0"/>
            </a:endParaRPr>
          </a:p>
          <a:p>
            <a:pPr marL="342900" indent="-342900">
              <a:buAutoNum type="arabicPeriod" startAt="7"/>
              <a:defRPr/>
            </a:pPr>
            <a:r>
              <a:rPr lang="id-ID" b="1" dirty="0" smtClean="0">
                <a:solidFill>
                  <a:schemeClr val="tx1"/>
                </a:solidFill>
                <a:latin typeface="Arial" pitchFamily="34" charset="0"/>
                <a:cs typeface="Arial" pitchFamily="34" charset="0"/>
              </a:rPr>
              <a:t>Perbup Nomor 73 Th 2019 tentang Sistem Klasifikasi   </a:t>
            </a:r>
          </a:p>
          <a:p>
            <a:pPr>
              <a:defRPr/>
            </a:pPr>
            <a:r>
              <a:rPr lang="id-ID" b="1" dirty="0">
                <a:solidFill>
                  <a:schemeClr val="tx1"/>
                </a:solidFill>
                <a:latin typeface="Arial" pitchFamily="34" charset="0"/>
                <a:cs typeface="Arial" pitchFamily="34" charset="0"/>
              </a:rPr>
              <a:t> </a:t>
            </a:r>
            <a:r>
              <a:rPr lang="id-ID" b="1" dirty="0" smtClean="0">
                <a:solidFill>
                  <a:schemeClr val="tx1"/>
                </a:solidFill>
                <a:latin typeface="Arial" pitchFamily="34" charset="0"/>
                <a:cs typeface="Arial" pitchFamily="34" charset="0"/>
              </a:rPr>
              <a:t>    Keamanan dan Akses Arsip Dinamis di Lingkungan    </a:t>
            </a:r>
          </a:p>
          <a:p>
            <a:pPr>
              <a:defRPr/>
            </a:pPr>
            <a:r>
              <a:rPr lang="id-ID" b="1" dirty="0">
                <a:solidFill>
                  <a:schemeClr val="tx1"/>
                </a:solidFill>
                <a:latin typeface="Arial" pitchFamily="34" charset="0"/>
                <a:cs typeface="Arial" pitchFamily="34" charset="0"/>
              </a:rPr>
              <a:t> </a:t>
            </a:r>
            <a:r>
              <a:rPr lang="id-ID" b="1" dirty="0" smtClean="0">
                <a:solidFill>
                  <a:schemeClr val="tx1"/>
                </a:solidFill>
                <a:latin typeface="Arial" pitchFamily="34" charset="0"/>
                <a:cs typeface="Arial" pitchFamily="34" charset="0"/>
              </a:rPr>
              <a:t>    Pemerintah Kab. Purbalingga</a:t>
            </a:r>
          </a:p>
          <a:p>
            <a:pPr marL="342900" indent="-342900">
              <a:buAutoNum type="arabicPeriod" startAt="8"/>
              <a:defRPr/>
            </a:pPr>
            <a:r>
              <a:rPr lang="id-ID" b="1" dirty="0" smtClean="0">
                <a:solidFill>
                  <a:schemeClr val="tx1"/>
                </a:solidFill>
                <a:latin typeface="Arial" pitchFamily="34" charset="0"/>
                <a:cs typeface="Arial" pitchFamily="34" charset="0"/>
              </a:rPr>
              <a:t>Perbup Nomor 93 Th 2019 tentang JRA Keuangan, JRA</a:t>
            </a:r>
          </a:p>
          <a:p>
            <a:pPr>
              <a:defRPr/>
            </a:pPr>
            <a:r>
              <a:rPr lang="id-ID" b="1" dirty="0">
                <a:solidFill>
                  <a:schemeClr val="tx1"/>
                </a:solidFill>
                <a:latin typeface="Arial" pitchFamily="34" charset="0"/>
                <a:cs typeface="Arial" pitchFamily="34" charset="0"/>
              </a:rPr>
              <a:t> </a:t>
            </a:r>
            <a:r>
              <a:rPr lang="id-ID" b="1" dirty="0" smtClean="0">
                <a:solidFill>
                  <a:schemeClr val="tx1"/>
                </a:solidFill>
                <a:latin typeface="Arial" pitchFamily="34" charset="0"/>
                <a:cs typeface="Arial" pitchFamily="34" charset="0"/>
              </a:rPr>
              <a:t>    Kepegawaian, JRA Fasilitatif Non Keuangan dan Non    </a:t>
            </a:r>
          </a:p>
          <a:p>
            <a:pPr>
              <a:defRPr/>
            </a:pPr>
            <a:r>
              <a:rPr lang="id-ID" b="1" dirty="0">
                <a:solidFill>
                  <a:schemeClr val="tx1"/>
                </a:solidFill>
                <a:latin typeface="Arial" pitchFamily="34" charset="0"/>
                <a:cs typeface="Arial" pitchFamily="34" charset="0"/>
              </a:rPr>
              <a:t> </a:t>
            </a:r>
            <a:r>
              <a:rPr lang="id-ID" b="1" dirty="0" smtClean="0">
                <a:solidFill>
                  <a:schemeClr val="tx1"/>
                </a:solidFill>
                <a:latin typeface="Arial" pitchFamily="34" charset="0"/>
                <a:cs typeface="Arial" pitchFamily="34" charset="0"/>
              </a:rPr>
              <a:t>    Kepegawaian dan JRA Subtantif Urusan Kearsipan Pemerintah </a:t>
            </a:r>
          </a:p>
          <a:p>
            <a:pPr>
              <a:defRPr/>
            </a:pPr>
            <a:r>
              <a:rPr lang="id-ID" b="1" dirty="0">
                <a:solidFill>
                  <a:schemeClr val="tx1"/>
                </a:solidFill>
                <a:latin typeface="Arial" pitchFamily="34" charset="0"/>
                <a:cs typeface="Arial" pitchFamily="34" charset="0"/>
              </a:rPr>
              <a:t> </a:t>
            </a:r>
            <a:r>
              <a:rPr lang="id-ID" b="1" dirty="0" smtClean="0">
                <a:solidFill>
                  <a:schemeClr val="tx1"/>
                </a:solidFill>
                <a:latin typeface="Arial" pitchFamily="34" charset="0"/>
                <a:cs typeface="Arial" pitchFamily="34" charset="0"/>
              </a:rPr>
              <a:t>    Kab. Purbalingga</a:t>
            </a:r>
          </a:p>
          <a:p>
            <a:pPr>
              <a:defRPr/>
            </a:pPr>
            <a:endParaRPr lang="id-ID" b="1" dirty="0" smtClean="0">
              <a:solidFill>
                <a:schemeClr val="tx1"/>
              </a:solidFill>
              <a:latin typeface="Arial" pitchFamily="34" charset="0"/>
              <a:cs typeface="Arial" pitchFamily="34" charset="0"/>
            </a:endParaRPr>
          </a:p>
          <a:p>
            <a:pPr>
              <a:defRPr/>
            </a:pPr>
            <a:endParaRPr lang="id-ID" b="1" dirty="0" smtClean="0">
              <a:solidFill>
                <a:schemeClr val="tx1"/>
              </a:solidFill>
              <a:latin typeface="Arial" pitchFamily="34" charset="0"/>
              <a:cs typeface="Arial" pitchFamily="34" charset="0"/>
            </a:endParaRPr>
          </a:p>
          <a:p>
            <a:pPr>
              <a:defRPr/>
            </a:pPr>
            <a:endParaRPr lang="id-ID" b="1" dirty="0" smtClean="0">
              <a:solidFill>
                <a:schemeClr val="tx1"/>
              </a:solidFill>
              <a:latin typeface="Arial" pitchFamily="34" charset="0"/>
              <a:cs typeface="Arial" pitchFamily="34" charset="0"/>
            </a:endParaRPr>
          </a:p>
          <a:p>
            <a:pPr>
              <a:defRPr/>
            </a:pPr>
            <a:endParaRPr lang="id-ID" b="1" dirty="0" smtClean="0">
              <a:solidFill>
                <a:schemeClr val="tx1"/>
              </a:solidFill>
              <a:latin typeface="Arial" pitchFamily="34" charset="0"/>
              <a:cs typeface="Arial" pitchFamily="34" charset="0"/>
            </a:endParaRPr>
          </a:p>
          <a:p>
            <a:pPr>
              <a:defRPr/>
            </a:pPr>
            <a:endParaRPr lang="id-ID"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3984715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520" y="1412776"/>
            <a:ext cx="6480720" cy="2808312"/>
          </a:xfrm>
        </p:spPr>
        <p:txBody>
          <a:bodyPr>
            <a:noAutofit/>
          </a:bodyPr>
          <a:lstStyle/>
          <a:p>
            <a:pPr algn="l">
              <a:spcBef>
                <a:spcPts val="0"/>
              </a:spcBef>
            </a:pPr>
            <a:r>
              <a:rPr lang="id-ID" sz="2400" b="1" dirty="0" smtClean="0">
                <a:solidFill>
                  <a:schemeClr val="tx1"/>
                </a:solidFill>
              </a:rPr>
              <a:t>1. Untuk menjamin ketersediaan arsip dalam        penyelenggaraan kegiatan sebagai bahan akuntabilitas kinerja dan alat bukti yang sah berdasarkan suatu sistem yang memenuhi persyaratan andal, sistematis, utuh, menyeluruh dan sesuai dengan norma, standar, prosedur dan kriteria</a:t>
            </a:r>
          </a:p>
          <a:p>
            <a:pPr algn="l">
              <a:spcBef>
                <a:spcPts val="0"/>
              </a:spcBef>
            </a:pPr>
            <a:r>
              <a:rPr lang="id-ID" sz="2400" b="1" dirty="0" smtClean="0">
                <a:solidFill>
                  <a:schemeClr val="tx1"/>
                </a:solidFill>
              </a:rPr>
              <a:t>2. Untuk menjaga keautentikan, keutuhan, </a:t>
            </a:r>
          </a:p>
          <a:p>
            <a:pPr algn="l">
              <a:spcBef>
                <a:spcPts val="0"/>
              </a:spcBef>
            </a:pPr>
            <a:r>
              <a:rPr lang="id-ID" sz="2400" b="1" dirty="0">
                <a:solidFill>
                  <a:schemeClr val="tx1"/>
                </a:solidFill>
              </a:rPr>
              <a:t> </a:t>
            </a:r>
            <a:r>
              <a:rPr lang="id-ID" sz="2400" b="1" dirty="0" smtClean="0">
                <a:solidFill>
                  <a:schemeClr val="tx1"/>
                </a:solidFill>
              </a:rPr>
              <a:t>    kemanan dan keselamatan arsip</a:t>
            </a:r>
          </a:p>
          <a:p>
            <a:pPr algn="l"/>
            <a:r>
              <a:rPr lang="id-ID" sz="2400" b="1" dirty="0" smtClean="0">
                <a:solidFill>
                  <a:srgbClr val="FF0000"/>
                </a:solidFill>
              </a:rPr>
              <a:t>Untuk mewujudkan tujuan tersebut pengelolaan arsip dinamis dilakukan melalui kegiatan penciptaan, penggunaan, pemeliharaan dan penyusutan arsip</a:t>
            </a:r>
          </a:p>
        </p:txBody>
      </p:sp>
      <p:sp>
        <p:nvSpPr>
          <p:cNvPr id="3" name="Title 2"/>
          <p:cNvSpPr>
            <a:spLocks noGrp="1"/>
          </p:cNvSpPr>
          <p:nvPr>
            <p:ph type="title"/>
          </p:nvPr>
        </p:nvSpPr>
        <p:spPr>
          <a:xfrm>
            <a:off x="395536" y="404664"/>
            <a:ext cx="6336704" cy="864096"/>
          </a:xfrm>
        </p:spPr>
        <p:txBody>
          <a:bodyPr>
            <a:noAutofit/>
          </a:bodyPr>
          <a:lstStyle/>
          <a:p>
            <a:pPr algn="ctr"/>
            <a:r>
              <a:rPr lang="id-ID" sz="3600" b="1" dirty="0" smtClean="0"/>
              <a:t>TUJUAN PENGELOLAAN ARSIP</a:t>
            </a:r>
            <a:br>
              <a:rPr lang="id-ID" sz="3600" b="1" dirty="0" smtClean="0"/>
            </a:br>
            <a:r>
              <a:rPr lang="id-ID" sz="3600" b="1" dirty="0" smtClean="0"/>
              <a:t>DINAMIS </a:t>
            </a:r>
            <a:endParaRPr lang="id-ID" sz="3600" b="1" dirty="0"/>
          </a:p>
        </p:txBody>
      </p:sp>
    </p:spTree>
    <p:extLst>
      <p:ext uri="{BB962C8B-B14F-4D97-AF65-F5344CB8AC3E}">
        <p14:creationId xmlns:p14="http://schemas.microsoft.com/office/powerpoint/2010/main" val="42036341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6827" y="2348880"/>
            <a:ext cx="6480720" cy="1584175"/>
          </a:xfrm>
        </p:spPr>
        <p:txBody>
          <a:bodyPr>
            <a:noAutofit/>
          </a:bodyPr>
          <a:lstStyle/>
          <a:p>
            <a:pPr algn="l"/>
            <a:r>
              <a:rPr lang="id-ID" sz="3200" b="1" dirty="0" smtClean="0">
                <a:solidFill>
                  <a:schemeClr val="tx1"/>
                </a:solidFill>
              </a:rPr>
              <a:t>1. PENGELOLAAN ARSIP DINAMIS</a:t>
            </a:r>
          </a:p>
          <a:p>
            <a:pPr algn="l"/>
            <a:endParaRPr lang="id-ID" sz="3200" b="1" dirty="0" smtClean="0">
              <a:solidFill>
                <a:schemeClr val="tx1"/>
              </a:solidFill>
            </a:endParaRPr>
          </a:p>
          <a:p>
            <a:pPr algn="l"/>
            <a:r>
              <a:rPr lang="id-ID" sz="3200" b="1" dirty="0" smtClean="0">
                <a:solidFill>
                  <a:schemeClr val="tx1"/>
                </a:solidFill>
              </a:rPr>
              <a:t>2. PENGELOLAAN ARSIP STATIS</a:t>
            </a:r>
          </a:p>
        </p:txBody>
      </p:sp>
      <p:sp>
        <p:nvSpPr>
          <p:cNvPr id="3" name="Title 2"/>
          <p:cNvSpPr>
            <a:spLocks noGrp="1"/>
          </p:cNvSpPr>
          <p:nvPr>
            <p:ph type="title"/>
          </p:nvPr>
        </p:nvSpPr>
        <p:spPr>
          <a:xfrm>
            <a:off x="451232" y="1088741"/>
            <a:ext cx="6336704" cy="864096"/>
          </a:xfrm>
        </p:spPr>
        <p:txBody>
          <a:bodyPr>
            <a:noAutofit/>
          </a:bodyPr>
          <a:lstStyle/>
          <a:p>
            <a:pPr algn="ctr"/>
            <a:r>
              <a:rPr lang="id-ID" sz="3600" b="1" dirty="0" smtClean="0"/>
              <a:t>PENGELOLAAN ARSIP</a:t>
            </a:r>
            <a:br>
              <a:rPr lang="id-ID" sz="3600" b="1" dirty="0" smtClean="0"/>
            </a:br>
            <a:r>
              <a:rPr lang="id-ID" sz="2000" b="1" dirty="0" smtClean="0"/>
              <a:t>Proses pembuatan sarana bantu penemuan kembali arsip berdasarkan kaidah kearsipan yang berlaku</a:t>
            </a:r>
            <a:r>
              <a:rPr lang="id-ID" sz="3600" b="1" dirty="0" smtClean="0"/>
              <a:t> </a:t>
            </a:r>
            <a:endParaRPr lang="id-ID" sz="3600" b="1" dirty="0"/>
          </a:p>
        </p:txBody>
      </p:sp>
    </p:spTree>
    <p:extLst>
      <p:ext uri="{BB962C8B-B14F-4D97-AF65-F5344CB8AC3E}">
        <p14:creationId xmlns:p14="http://schemas.microsoft.com/office/powerpoint/2010/main" val="21070353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7367" y="958834"/>
            <a:ext cx="1162673" cy="5229619"/>
          </a:xfrm>
          <a:prstGeom prst="roundRect">
            <a:avLst/>
          </a:prstGeom>
          <a:ln/>
        </p:spPr>
        <p:style>
          <a:lnRef idx="1">
            <a:schemeClr val="accent3"/>
          </a:lnRef>
          <a:fillRef idx="3">
            <a:schemeClr val="accent3"/>
          </a:fillRef>
          <a:effectRef idx="2">
            <a:schemeClr val="accent3"/>
          </a:effectRef>
          <a:fontRef idx="minor">
            <a:schemeClr val="lt1"/>
          </a:fontRef>
        </p:style>
        <p:txBody>
          <a:bodyPr vert="vert270" anchor="ctr">
            <a:sp3d extrusionH="57150">
              <a:bevelT w="38100" h="38100"/>
            </a:sp3d>
          </a:bodyPr>
          <a:lstStyle/>
          <a:p>
            <a:pPr algn="ctr">
              <a:defRPr/>
            </a:pPr>
            <a:r>
              <a:rPr lang="id-ID" sz="3200" dirty="0" smtClean="0">
                <a:solidFill>
                  <a:schemeClr val="tx1"/>
                </a:solidFill>
                <a:latin typeface="Arial Rounded MT Bold" pitchFamily="34" charset="0"/>
              </a:rPr>
              <a:t> ARSIP DINAMIS</a:t>
            </a:r>
          </a:p>
          <a:p>
            <a:pPr algn="ctr">
              <a:defRPr/>
            </a:pPr>
            <a:r>
              <a:rPr lang="id-ID" sz="1600" dirty="0" smtClean="0">
                <a:solidFill>
                  <a:schemeClr val="tx1"/>
                </a:solidFill>
                <a:latin typeface="Arial Rounded MT Bold" pitchFamily="34" charset="0"/>
              </a:rPr>
              <a:t>Arsip yang digunakan secara langsung dalam kegiatan pencipta arsip dan disimpan selama jangka waktu tertentu</a:t>
            </a:r>
            <a:endParaRPr lang="id-ID" sz="1600" dirty="0">
              <a:solidFill>
                <a:schemeClr val="tx1"/>
              </a:solidFill>
              <a:latin typeface="Arial Rounded MT Bold" pitchFamily="34" charset="0"/>
            </a:endParaRPr>
          </a:p>
        </p:txBody>
      </p:sp>
      <p:cxnSp>
        <p:nvCxnSpPr>
          <p:cNvPr id="12" name="Straight Arrow Connector 11"/>
          <p:cNvCxnSpPr/>
          <p:nvPr/>
        </p:nvCxnSpPr>
        <p:spPr>
          <a:xfrm flipV="1">
            <a:off x="958331" y="1787676"/>
            <a:ext cx="785837" cy="178596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903037" y="3633722"/>
            <a:ext cx="1030963" cy="145146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9" name="Oval 28"/>
          <p:cNvSpPr/>
          <p:nvPr/>
        </p:nvSpPr>
        <p:spPr>
          <a:xfrm>
            <a:off x="1934000" y="4569656"/>
            <a:ext cx="1928826" cy="2070695"/>
          </a:xfrm>
          <a:prstGeom prst="ellipse">
            <a:avLst/>
          </a:prstGeom>
          <a:ln w="57150">
            <a:solidFill>
              <a:schemeClr val="tx1">
                <a:lumMod val="85000"/>
                <a:lumOff val="15000"/>
              </a:schemeClr>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id-ID" sz="2400" dirty="0" smtClean="0">
                <a:solidFill>
                  <a:schemeClr val="tx1"/>
                </a:solidFill>
                <a:latin typeface="Arial Black" pitchFamily="34" charset="0"/>
              </a:rPr>
              <a:t>Arsip Inaktif</a:t>
            </a:r>
            <a:endParaRPr lang="id-ID" sz="2400" dirty="0">
              <a:solidFill>
                <a:schemeClr val="tx1"/>
              </a:solidFill>
              <a:latin typeface="Arial Black" pitchFamily="34" charset="0"/>
            </a:endParaRPr>
          </a:p>
        </p:txBody>
      </p:sp>
      <p:sp>
        <p:nvSpPr>
          <p:cNvPr id="31" name="Oval 30"/>
          <p:cNvSpPr/>
          <p:nvPr/>
        </p:nvSpPr>
        <p:spPr>
          <a:xfrm>
            <a:off x="1771459" y="174693"/>
            <a:ext cx="1857388" cy="2257478"/>
          </a:xfrm>
          <a:prstGeom prst="ellipse">
            <a:avLst/>
          </a:prstGeom>
          <a:ln w="57150">
            <a:solidFill>
              <a:schemeClr val="tx1">
                <a:lumMod val="85000"/>
                <a:lumOff val="15000"/>
              </a:schemeClr>
            </a:solidFill>
          </a:ln>
        </p:spPr>
        <p:style>
          <a:lnRef idx="1">
            <a:schemeClr val="accent6"/>
          </a:lnRef>
          <a:fillRef idx="2">
            <a:schemeClr val="accent6"/>
          </a:fillRef>
          <a:effectRef idx="1">
            <a:schemeClr val="accent6"/>
          </a:effectRef>
          <a:fontRef idx="minor">
            <a:schemeClr val="dk1"/>
          </a:fontRef>
        </p:style>
        <p:txBody>
          <a:bodyPr anchor="ctr"/>
          <a:lstStyle/>
          <a:p>
            <a:pPr algn="ctr">
              <a:defRPr/>
            </a:pPr>
            <a:r>
              <a:rPr lang="id-ID" sz="2800" dirty="0" smtClean="0">
                <a:solidFill>
                  <a:schemeClr val="tx1"/>
                </a:solidFill>
                <a:latin typeface="Arial Black" pitchFamily="34" charset="0"/>
              </a:rPr>
              <a:t>Arsip Vital</a:t>
            </a:r>
            <a:endParaRPr lang="id-ID" sz="2800" dirty="0">
              <a:solidFill>
                <a:schemeClr val="tx1"/>
              </a:solidFill>
              <a:latin typeface="Arial Black" pitchFamily="34" charset="0"/>
            </a:endParaRPr>
          </a:p>
        </p:txBody>
      </p:sp>
      <p:sp>
        <p:nvSpPr>
          <p:cNvPr id="2" name="Oval 1"/>
          <p:cNvSpPr/>
          <p:nvPr/>
        </p:nvSpPr>
        <p:spPr>
          <a:xfrm>
            <a:off x="1842649" y="2579643"/>
            <a:ext cx="1917746"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 Arsip Aktif</a:t>
            </a:r>
            <a:endParaRPr lang="id-ID" sz="2800" dirty="0"/>
          </a:p>
        </p:txBody>
      </p:sp>
      <p:cxnSp>
        <p:nvCxnSpPr>
          <p:cNvPr id="4" name="Straight Arrow Connector 3"/>
          <p:cNvCxnSpPr>
            <a:stCxn id="5" idx="3"/>
            <a:endCxn id="2" idx="2"/>
          </p:cNvCxnSpPr>
          <p:nvPr/>
        </p:nvCxnSpPr>
        <p:spPr>
          <a:xfrm flipV="1">
            <a:off x="1005306" y="3551751"/>
            <a:ext cx="837343" cy="218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3628847" y="1556792"/>
            <a:ext cx="305647"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760395" y="332656"/>
            <a:ext cx="4339996"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t>Arsip yg keberadaannya merupakan persyaratan dasar bagi kelangsungan operasional pencipta arsip, tidak dapat diperbaharui dan tidak tergantikan apabila rusak atau hilang.</a:t>
            </a:r>
          </a:p>
        </p:txBody>
      </p:sp>
      <p:sp>
        <p:nvSpPr>
          <p:cNvPr id="6" name="Rectangle 5"/>
          <p:cNvSpPr/>
          <p:nvPr/>
        </p:nvSpPr>
        <p:spPr>
          <a:xfrm flipH="1">
            <a:off x="3934494" y="3121586"/>
            <a:ext cx="4309915" cy="86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Arsip yang frekuwensi penggunaannya tinggi dan atau terus menerus</a:t>
            </a:r>
            <a:endParaRPr lang="id-ID" dirty="0"/>
          </a:p>
        </p:txBody>
      </p:sp>
      <p:sp>
        <p:nvSpPr>
          <p:cNvPr id="7" name="Rectangle 6"/>
          <p:cNvSpPr/>
          <p:nvPr/>
        </p:nvSpPr>
        <p:spPr>
          <a:xfrm>
            <a:off x="3934493" y="4941168"/>
            <a:ext cx="4309915"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Arsip yang frekuwensi penggunaannya telah menurun</a:t>
            </a:r>
            <a:endParaRPr lang="id-ID" dirty="0"/>
          </a:p>
        </p:txBody>
      </p:sp>
    </p:spTree>
    <p:extLst>
      <p:ext uri="{BB962C8B-B14F-4D97-AF65-F5344CB8AC3E}">
        <p14:creationId xmlns:p14="http://schemas.microsoft.com/office/powerpoint/2010/main" val="10941462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0" y="1052736"/>
            <a:ext cx="8892480" cy="5616624"/>
          </a:xfrm>
        </p:spPr>
        <p:txBody>
          <a:bodyPr>
            <a:noAutofit/>
          </a:bodyPr>
          <a:lstStyle/>
          <a:p>
            <a:pPr algn="l">
              <a:spcBef>
                <a:spcPts val="0"/>
              </a:spcBef>
            </a:pPr>
            <a:r>
              <a:rPr lang="id-ID" sz="2400" b="1" dirty="0" smtClean="0">
                <a:solidFill>
                  <a:schemeClr val="tx1"/>
                </a:solidFill>
              </a:rPr>
              <a:t>1. PENCIPTAAN ARSIP</a:t>
            </a:r>
          </a:p>
          <a:p>
            <a:pPr algn="l">
              <a:spcBef>
                <a:spcPts val="0"/>
              </a:spcBef>
            </a:pPr>
            <a:r>
              <a:rPr lang="id-ID" sz="2400" b="1" dirty="0" smtClean="0">
                <a:solidFill>
                  <a:schemeClr val="tx1"/>
                </a:solidFill>
              </a:rPr>
              <a:t>     - Pembuatan arsip</a:t>
            </a:r>
          </a:p>
          <a:p>
            <a:pPr algn="l">
              <a:spcBef>
                <a:spcPts val="0"/>
              </a:spcBef>
            </a:pPr>
            <a:r>
              <a:rPr lang="id-ID" sz="2400" b="1" dirty="0" smtClean="0">
                <a:solidFill>
                  <a:schemeClr val="tx1"/>
                </a:solidFill>
              </a:rPr>
              <a:t>     - Penerimaan arsip</a:t>
            </a:r>
          </a:p>
          <a:p>
            <a:pPr algn="l">
              <a:spcBef>
                <a:spcPts val="0"/>
              </a:spcBef>
            </a:pPr>
            <a:r>
              <a:rPr lang="id-ID" sz="2400" b="1" dirty="0" smtClean="0">
                <a:solidFill>
                  <a:schemeClr val="tx1"/>
                </a:solidFill>
              </a:rPr>
              <a:t>2. PENGGUNAAN ARSIP</a:t>
            </a:r>
          </a:p>
          <a:p>
            <a:pPr algn="l">
              <a:spcBef>
                <a:spcPts val="0"/>
              </a:spcBef>
            </a:pPr>
            <a:r>
              <a:rPr lang="id-ID" sz="2400" b="1" dirty="0">
                <a:solidFill>
                  <a:schemeClr val="tx1"/>
                </a:solidFill>
              </a:rPr>
              <a:t> </a:t>
            </a:r>
            <a:r>
              <a:rPr lang="id-ID" sz="2400" b="1" dirty="0" smtClean="0">
                <a:solidFill>
                  <a:schemeClr val="tx1"/>
                </a:solidFill>
              </a:rPr>
              <a:t>    - kepentingan pemerintahan</a:t>
            </a:r>
          </a:p>
          <a:p>
            <a:pPr algn="l">
              <a:spcBef>
                <a:spcPts val="0"/>
              </a:spcBef>
            </a:pPr>
            <a:r>
              <a:rPr lang="id-ID" sz="2400" b="1" dirty="0">
                <a:solidFill>
                  <a:schemeClr val="tx1"/>
                </a:solidFill>
              </a:rPr>
              <a:t> </a:t>
            </a:r>
            <a:r>
              <a:rPr lang="id-ID" sz="2400" b="1" dirty="0" smtClean="0">
                <a:solidFill>
                  <a:schemeClr val="tx1"/>
                </a:solidFill>
              </a:rPr>
              <a:t>    - masyarakat</a:t>
            </a:r>
          </a:p>
          <a:p>
            <a:pPr algn="l">
              <a:spcBef>
                <a:spcPts val="0"/>
              </a:spcBef>
            </a:pPr>
            <a:r>
              <a:rPr lang="id-ID" sz="2400" b="1" dirty="0" smtClean="0">
                <a:solidFill>
                  <a:schemeClr val="tx1"/>
                </a:solidFill>
              </a:rPr>
              <a:t>3. PEMELIHARAAN ARSIP</a:t>
            </a:r>
          </a:p>
          <a:p>
            <a:pPr algn="l">
              <a:spcBef>
                <a:spcPts val="0"/>
              </a:spcBef>
            </a:pPr>
            <a:r>
              <a:rPr lang="id-ID" sz="2400" b="1" dirty="0">
                <a:solidFill>
                  <a:schemeClr val="tx1"/>
                </a:solidFill>
              </a:rPr>
              <a:t> </a:t>
            </a:r>
            <a:r>
              <a:rPr lang="id-ID" sz="2400" b="1" dirty="0" smtClean="0">
                <a:solidFill>
                  <a:schemeClr val="tx1"/>
                </a:solidFill>
              </a:rPr>
              <a:t>    -   untuk menjaga kesutentikan, keutuhan,keamanan,</a:t>
            </a:r>
          </a:p>
          <a:p>
            <a:pPr algn="l">
              <a:spcBef>
                <a:spcPts val="0"/>
              </a:spcBef>
            </a:pPr>
            <a:r>
              <a:rPr lang="id-ID" sz="2400" b="1" dirty="0">
                <a:solidFill>
                  <a:schemeClr val="tx1"/>
                </a:solidFill>
              </a:rPr>
              <a:t> </a:t>
            </a:r>
            <a:r>
              <a:rPr lang="id-ID" sz="2400" b="1" dirty="0" smtClean="0">
                <a:solidFill>
                  <a:schemeClr val="tx1"/>
                </a:solidFill>
              </a:rPr>
              <a:t>        keselamatan arsip</a:t>
            </a:r>
          </a:p>
          <a:p>
            <a:pPr algn="l">
              <a:spcBef>
                <a:spcPts val="0"/>
              </a:spcBef>
            </a:pPr>
            <a:r>
              <a:rPr lang="id-ID" sz="2400" b="1" dirty="0">
                <a:solidFill>
                  <a:schemeClr val="tx1"/>
                </a:solidFill>
              </a:rPr>
              <a:t> </a:t>
            </a:r>
            <a:r>
              <a:rPr lang="id-ID" sz="2400" b="1" dirty="0" smtClean="0">
                <a:solidFill>
                  <a:schemeClr val="tx1"/>
                </a:solidFill>
              </a:rPr>
              <a:t>    -   meliputi pemeliharaan arsip vital, arsip aktif, arsip inaktif</a:t>
            </a:r>
          </a:p>
          <a:p>
            <a:pPr algn="l">
              <a:spcBef>
                <a:spcPts val="0"/>
              </a:spcBef>
            </a:pPr>
            <a:r>
              <a:rPr lang="id-ID" sz="2400" b="1" dirty="0">
                <a:solidFill>
                  <a:schemeClr val="tx1"/>
                </a:solidFill>
              </a:rPr>
              <a:t> </a:t>
            </a:r>
            <a:r>
              <a:rPr lang="id-ID" sz="2400" b="1" dirty="0" smtClean="0">
                <a:solidFill>
                  <a:schemeClr val="tx1"/>
                </a:solidFill>
              </a:rPr>
              <a:t>    -   pemeliharaan dengan pemberkasan, penataan,</a:t>
            </a:r>
          </a:p>
          <a:p>
            <a:pPr algn="l">
              <a:spcBef>
                <a:spcPts val="0"/>
              </a:spcBef>
            </a:pPr>
            <a:r>
              <a:rPr lang="id-ID" sz="2400" b="1" dirty="0">
                <a:solidFill>
                  <a:schemeClr val="tx1"/>
                </a:solidFill>
              </a:rPr>
              <a:t> </a:t>
            </a:r>
            <a:r>
              <a:rPr lang="id-ID" sz="2400" b="1" dirty="0" smtClean="0">
                <a:solidFill>
                  <a:schemeClr val="tx1"/>
                </a:solidFill>
              </a:rPr>
              <a:t>        penyimpanan dan alih media</a:t>
            </a:r>
          </a:p>
          <a:p>
            <a:pPr algn="l">
              <a:spcBef>
                <a:spcPts val="0"/>
              </a:spcBef>
            </a:pPr>
            <a:r>
              <a:rPr lang="id-ID" sz="2400" b="1" dirty="0" smtClean="0">
                <a:solidFill>
                  <a:schemeClr val="tx1"/>
                </a:solidFill>
              </a:rPr>
              <a:t>4. PENYUSUTAN ARSIP</a:t>
            </a:r>
          </a:p>
          <a:p>
            <a:pPr algn="l">
              <a:spcBef>
                <a:spcPts val="0"/>
              </a:spcBef>
            </a:pPr>
            <a:r>
              <a:rPr lang="id-ID" sz="2400" b="1" dirty="0">
                <a:solidFill>
                  <a:schemeClr val="tx1"/>
                </a:solidFill>
              </a:rPr>
              <a:t> </a:t>
            </a:r>
            <a:r>
              <a:rPr lang="id-ID" sz="2400" b="1" dirty="0" smtClean="0">
                <a:solidFill>
                  <a:schemeClr val="tx1"/>
                </a:solidFill>
              </a:rPr>
              <a:t>    - dilakukan oleh pencipta arsip berdasarkan JRA</a:t>
            </a:r>
          </a:p>
          <a:p>
            <a:pPr algn="l">
              <a:spcBef>
                <a:spcPts val="0"/>
              </a:spcBef>
            </a:pPr>
            <a:r>
              <a:rPr lang="id-ID" sz="2400" b="1" dirty="0">
                <a:solidFill>
                  <a:schemeClr val="tx1"/>
                </a:solidFill>
              </a:rPr>
              <a:t> </a:t>
            </a:r>
            <a:r>
              <a:rPr lang="id-ID" sz="2400" b="1" dirty="0" smtClean="0">
                <a:solidFill>
                  <a:schemeClr val="tx1"/>
                </a:solidFill>
              </a:rPr>
              <a:t>    - melalui cara pemindahan arsip inaktif, pemusnahan arsip</a:t>
            </a:r>
          </a:p>
          <a:p>
            <a:pPr algn="l">
              <a:spcBef>
                <a:spcPts val="0"/>
              </a:spcBef>
            </a:pPr>
            <a:r>
              <a:rPr lang="id-ID" sz="2400" b="1" dirty="0">
                <a:solidFill>
                  <a:schemeClr val="tx1"/>
                </a:solidFill>
              </a:rPr>
              <a:t> </a:t>
            </a:r>
            <a:r>
              <a:rPr lang="id-ID" sz="2400" b="1" dirty="0" smtClean="0">
                <a:solidFill>
                  <a:schemeClr val="tx1"/>
                </a:solidFill>
              </a:rPr>
              <a:t>    - penyerahan arsip statis</a:t>
            </a:r>
          </a:p>
        </p:txBody>
      </p:sp>
      <p:sp>
        <p:nvSpPr>
          <p:cNvPr id="3" name="Title 2"/>
          <p:cNvSpPr>
            <a:spLocks noGrp="1"/>
          </p:cNvSpPr>
          <p:nvPr>
            <p:ph type="title"/>
          </p:nvPr>
        </p:nvSpPr>
        <p:spPr>
          <a:xfrm>
            <a:off x="-180528" y="-315416"/>
            <a:ext cx="6336704" cy="1224136"/>
          </a:xfrm>
        </p:spPr>
        <p:txBody>
          <a:bodyPr>
            <a:noAutofit/>
          </a:bodyPr>
          <a:lstStyle/>
          <a:p>
            <a:r>
              <a:rPr lang="id-ID" sz="3600" b="1" dirty="0" smtClean="0"/>
              <a:t/>
            </a:r>
            <a:br>
              <a:rPr lang="id-ID" sz="3600" b="1" dirty="0" smtClean="0"/>
            </a:br>
            <a:r>
              <a:rPr lang="id-ID" sz="3600" b="1" dirty="0" smtClean="0"/>
              <a:t>PENGELOLAAN ARSIP DINAMIS</a:t>
            </a:r>
            <a:endParaRPr lang="id-ID" sz="3600" b="1" dirty="0"/>
          </a:p>
        </p:txBody>
      </p:sp>
    </p:spTree>
    <p:extLst>
      <p:ext uri="{BB962C8B-B14F-4D97-AF65-F5344CB8AC3E}">
        <p14:creationId xmlns:p14="http://schemas.microsoft.com/office/powerpoint/2010/main" val="13077216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2700" y="1484784"/>
            <a:ext cx="6480720" cy="2808312"/>
          </a:xfrm>
        </p:spPr>
        <p:txBody>
          <a:bodyPr>
            <a:noAutofit/>
          </a:bodyPr>
          <a:lstStyle/>
          <a:p>
            <a:pPr algn="l"/>
            <a:r>
              <a:rPr lang="id-ID" sz="2400" b="1" dirty="0" smtClean="0">
                <a:solidFill>
                  <a:schemeClr val="tx1"/>
                </a:solidFill>
              </a:rPr>
              <a:t>1. Arsip Aktif oleh Unit Pengolah di Pusat Arsip </a:t>
            </a:r>
          </a:p>
          <a:p>
            <a:pPr algn="l"/>
            <a:r>
              <a:rPr lang="id-ID" sz="2400" b="1" dirty="0">
                <a:solidFill>
                  <a:schemeClr val="tx1"/>
                </a:solidFill>
              </a:rPr>
              <a:t> </a:t>
            </a:r>
            <a:r>
              <a:rPr lang="id-ID" sz="2400" b="1" dirty="0" smtClean="0">
                <a:solidFill>
                  <a:schemeClr val="tx1"/>
                </a:solidFill>
              </a:rPr>
              <a:t>   ( Central Fille)</a:t>
            </a:r>
          </a:p>
          <a:p>
            <a:pPr algn="l"/>
            <a:r>
              <a:rPr lang="id-ID" sz="2400" b="1" dirty="0" smtClean="0">
                <a:solidFill>
                  <a:schemeClr val="tx1"/>
                </a:solidFill>
              </a:rPr>
              <a:t>2. Arsip Inaktif oleh Unit Kearsipan di Pusat Arsip</a:t>
            </a:r>
          </a:p>
          <a:p>
            <a:pPr algn="l"/>
            <a:r>
              <a:rPr lang="id-ID" sz="2400" b="1" dirty="0">
                <a:solidFill>
                  <a:schemeClr val="tx1"/>
                </a:solidFill>
              </a:rPr>
              <a:t> </a:t>
            </a:r>
            <a:r>
              <a:rPr lang="id-ID" sz="2400" b="1" dirty="0" smtClean="0">
                <a:solidFill>
                  <a:schemeClr val="tx1"/>
                </a:solidFill>
              </a:rPr>
              <a:t>   (Records Center)</a:t>
            </a:r>
          </a:p>
          <a:p>
            <a:pPr algn="l"/>
            <a:r>
              <a:rPr lang="id-ID" sz="2400" b="1" dirty="0" smtClean="0">
                <a:solidFill>
                  <a:schemeClr val="tx1"/>
                </a:solidFill>
              </a:rPr>
              <a:t>3. Arsip Statis oleh Lembaga Kearsipan di Depo</a:t>
            </a:r>
          </a:p>
          <a:p>
            <a:pPr algn="l"/>
            <a:r>
              <a:rPr lang="id-ID" sz="2400" b="1" dirty="0">
                <a:solidFill>
                  <a:schemeClr val="tx1"/>
                </a:solidFill>
              </a:rPr>
              <a:t> </a:t>
            </a:r>
            <a:r>
              <a:rPr lang="id-ID" sz="2400" b="1" dirty="0" smtClean="0">
                <a:solidFill>
                  <a:schemeClr val="tx1"/>
                </a:solidFill>
              </a:rPr>
              <a:t>   Arsip ( Archives)</a:t>
            </a:r>
          </a:p>
        </p:txBody>
      </p:sp>
      <p:sp>
        <p:nvSpPr>
          <p:cNvPr id="3" name="Title 2"/>
          <p:cNvSpPr>
            <a:spLocks noGrp="1"/>
          </p:cNvSpPr>
          <p:nvPr>
            <p:ph type="title"/>
          </p:nvPr>
        </p:nvSpPr>
        <p:spPr>
          <a:xfrm>
            <a:off x="395536" y="404664"/>
            <a:ext cx="6336704" cy="864096"/>
          </a:xfrm>
        </p:spPr>
        <p:txBody>
          <a:bodyPr>
            <a:noAutofit/>
          </a:bodyPr>
          <a:lstStyle/>
          <a:p>
            <a:pPr algn="ctr"/>
            <a:r>
              <a:rPr lang="id-ID" sz="3600" b="1" dirty="0" smtClean="0"/>
              <a:t>PENATAAN DAN PENYIMPANAN ARSIP </a:t>
            </a:r>
            <a:endParaRPr lang="id-ID" sz="3600" b="1" dirty="0"/>
          </a:p>
        </p:txBody>
      </p:sp>
    </p:spTree>
    <p:extLst>
      <p:ext uri="{BB962C8B-B14F-4D97-AF65-F5344CB8AC3E}">
        <p14:creationId xmlns:p14="http://schemas.microsoft.com/office/powerpoint/2010/main" val="14419665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6632"/>
            <a:ext cx="6462464" cy="5447645"/>
          </a:xfrm>
          <a:prstGeom prst="rect">
            <a:avLst/>
          </a:prstGeom>
        </p:spPr>
        <p:txBody>
          <a:bodyPr wrap="square">
            <a:spAutoFit/>
          </a:bodyPr>
          <a:lstStyle/>
          <a:p>
            <a:pPr lvl="0" algn="ctr"/>
            <a:r>
              <a:rPr lang="id-ID" sz="3600" b="1" dirty="0" smtClean="0">
                <a:solidFill>
                  <a:prstClr val="black"/>
                </a:solidFill>
                <a:latin typeface="Arial Rounded MT Bold" panose="020F0704030504030204" pitchFamily="34" charset="0"/>
                <a:cs typeface="Adobe Hebrew" panose="02040503050201020203" pitchFamily="18" charset="-79"/>
              </a:rPr>
              <a:t>PENATAAN BERKAS</a:t>
            </a:r>
          </a:p>
          <a:p>
            <a:pPr marL="571500" lvl="0" indent="-571500">
              <a:buFontTx/>
              <a:buChar char="-"/>
            </a:pPr>
            <a:r>
              <a:rPr lang="id-ID" sz="2400" b="1" dirty="0" smtClean="0">
                <a:solidFill>
                  <a:prstClr val="black"/>
                </a:solidFill>
                <a:latin typeface="Arial Rounded MT Bold" panose="020F0704030504030204" pitchFamily="34" charset="0"/>
                <a:cs typeface="Adobe Hebrew" panose="02040503050201020203" pitchFamily="18" charset="-79"/>
              </a:rPr>
              <a:t>Kegiatan penataan berkas arsip yang telah menjadi berkas menggunakan filing cabinet, sekat dan folder arsip</a:t>
            </a:r>
          </a:p>
          <a:p>
            <a:pPr marL="571500" lvl="0" indent="-571500">
              <a:buFontTx/>
              <a:buChar char="-"/>
            </a:pPr>
            <a:r>
              <a:rPr lang="id-ID" sz="2400" b="1" dirty="0" smtClean="0">
                <a:solidFill>
                  <a:prstClr val="black"/>
                </a:solidFill>
                <a:latin typeface="Arial Rounded MT Bold" panose="020F0704030504030204" pitchFamily="34" charset="0"/>
                <a:cs typeface="Adobe Hebrew" panose="02040503050201020203" pitchFamily="18" charset="-79"/>
              </a:rPr>
              <a:t>sekat/guide arsip digunakan sebagai pembatas yang membedakan kode klasifikasi masing-masing berkas</a:t>
            </a:r>
          </a:p>
          <a:p>
            <a:pPr marL="571500" lvl="0" indent="-571500">
              <a:buFontTx/>
              <a:buChar char="-"/>
            </a:pPr>
            <a:r>
              <a:rPr lang="id-ID" sz="2400" b="1" dirty="0" smtClean="0">
                <a:solidFill>
                  <a:prstClr val="black"/>
                </a:solidFill>
                <a:latin typeface="Arial Rounded MT Bold" panose="020F0704030504030204" pitchFamily="34" charset="0"/>
                <a:cs typeface="Adobe Hebrew" panose="02040503050201020203" pitchFamily="18" charset="-79"/>
              </a:rPr>
              <a:t>Folder arsip digunakan sebagai tempat penyimapan arsip dan mencantumkan indek arsip, digunakan untuk membedakan indek masing-masing berkas</a:t>
            </a:r>
          </a:p>
          <a:p>
            <a:pPr marL="571500" lvl="0" indent="-571500">
              <a:buFontTx/>
              <a:buChar char="-"/>
            </a:pPr>
            <a:r>
              <a:rPr lang="id-ID" sz="2400" b="1" dirty="0" smtClean="0">
                <a:solidFill>
                  <a:prstClr val="black"/>
                </a:solidFill>
                <a:latin typeface="Arial Rounded MT Bold" panose="020F0704030504030204" pitchFamily="34" charset="0"/>
                <a:cs typeface="Adobe Hebrew" panose="02040503050201020203" pitchFamily="18" charset="-79"/>
              </a:rPr>
              <a:t>Penyimapanan arsip surat masuk dan keluar menjadi satu folder</a:t>
            </a:r>
          </a:p>
        </p:txBody>
      </p:sp>
    </p:spTree>
    <p:extLst>
      <p:ext uri="{BB962C8B-B14F-4D97-AF65-F5344CB8AC3E}">
        <p14:creationId xmlns:p14="http://schemas.microsoft.com/office/powerpoint/2010/main" val="264211402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6632"/>
            <a:ext cx="6462464" cy="6186309"/>
          </a:xfrm>
          <a:prstGeom prst="rect">
            <a:avLst/>
          </a:prstGeom>
        </p:spPr>
        <p:txBody>
          <a:bodyPr wrap="square">
            <a:spAutoFit/>
          </a:bodyPr>
          <a:lstStyle/>
          <a:p>
            <a:pPr lvl="0"/>
            <a:r>
              <a:rPr lang="id-ID" sz="3600" b="1" dirty="0" smtClean="0">
                <a:solidFill>
                  <a:prstClr val="black"/>
                </a:solidFill>
                <a:latin typeface="Arial Rounded MT Bold" panose="020F0704030504030204" pitchFamily="34" charset="0"/>
                <a:cs typeface="Adobe Hebrew" panose="02040503050201020203" pitchFamily="18" charset="-79"/>
              </a:rPr>
              <a:t>SARANA PEMBERKASAN</a:t>
            </a:r>
          </a:p>
          <a:p>
            <a:pPr lvl="0"/>
            <a:r>
              <a:rPr lang="id-ID" sz="3600" b="1" dirty="0" smtClean="0">
                <a:solidFill>
                  <a:prstClr val="black"/>
                </a:solidFill>
                <a:latin typeface="Arial Rounded MT Bold" panose="020F0704030504030204" pitchFamily="34" charset="0"/>
                <a:cs typeface="Adobe Hebrew" panose="02040503050201020203" pitchFamily="18" charset="-79"/>
              </a:rPr>
              <a:t>Perangkat keras :</a:t>
            </a:r>
          </a:p>
          <a:p>
            <a:pPr marL="571500" lvl="0" indent="-571500">
              <a:buFontTx/>
              <a:buChar char="-"/>
            </a:pPr>
            <a:r>
              <a:rPr lang="id-ID" sz="3600" b="1" dirty="0" smtClean="0">
                <a:solidFill>
                  <a:prstClr val="black"/>
                </a:solidFill>
                <a:latin typeface="Arial Rounded MT Bold" panose="020F0704030504030204" pitchFamily="34" charset="0"/>
                <a:cs typeface="Adobe Hebrew" panose="02040503050201020203" pitchFamily="18" charset="-79"/>
              </a:rPr>
              <a:t>Filing cabinet, lemari arsip</a:t>
            </a:r>
          </a:p>
          <a:p>
            <a:pPr marL="571500" lvl="0" indent="-571500">
              <a:buFontTx/>
              <a:buChar char="-"/>
            </a:pPr>
            <a:r>
              <a:rPr lang="id-ID" sz="3600" b="1" dirty="0" smtClean="0">
                <a:solidFill>
                  <a:prstClr val="black"/>
                </a:solidFill>
                <a:latin typeface="Arial Rounded MT Bold" panose="020F0704030504030204" pitchFamily="34" charset="0"/>
                <a:cs typeface="Adobe Hebrew" panose="02040503050201020203" pitchFamily="18" charset="-79"/>
              </a:rPr>
              <a:t>sekat/guide, folder</a:t>
            </a:r>
          </a:p>
          <a:p>
            <a:pPr marL="571500" lvl="0" indent="-571500">
              <a:buFontTx/>
              <a:buChar char="-"/>
            </a:pPr>
            <a:endParaRPr lang="id-ID" sz="3600" b="1" dirty="0">
              <a:solidFill>
                <a:prstClr val="black"/>
              </a:solidFill>
              <a:latin typeface="Arial Rounded MT Bold" panose="020F0704030504030204" pitchFamily="34" charset="0"/>
              <a:cs typeface="Adobe Hebrew" panose="02040503050201020203" pitchFamily="18" charset="-79"/>
            </a:endParaRPr>
          </a:p>
          <a:p>
            <a:pPr lvl="0"/>
            <a:r>
              <a:rPr lang="id-ID" sz="3600" b="1" dirty="0" smtClean="0">
                <a:solidFill>
                  <a:prstClr val="black"/>
                </a:solidFill>
                <a:latin typeface="Arial Rounded MT Bold" panose="020F0704030504030204" pitchFamily="34" charset="0"/>
                <a:cs typeface="Adobe Hebrew" panose="02040503050201020203" pitchFamily="18" charset="-79"/>
              </a:rPr>
              <a:t>Perangkat lunak :</a:t>
            </a:r>
          </a:p>
          <a:p>
            <a:pPr marL="571500" lvl="0" indent="-571500">
              <a:buFontTx/>
              <a:buChar char="-"/>
            </a:pPr>
            <a:r>
              <a:rPr lang="id-ID" sz="3600" b="1" dirty="0" smtClean="0">
                <a:solidFill>
                  <a:prstClr val="black"/>
                </a:solidFill>
                <a:latin typeface="Arial Rounded MT Bold" panose="020F0704030504030204" pitchFamily="34" charset="0"/>
                <a:cs typeface="Adobe Hebrew" panose="02040503050201020203" pitchFamily="18" charset="-79"/>
              </a:rPr>
              <a:t>Klasifikasi</a:t>
            </a:r>
          </a:p>
          <a:p>
            <a:pPr marL="571500" lvl="0" indent="-571500">
              <a:buFontTx/>
              <a:buChar char="-"/>
            </a:pPr>
            <a:r>
              <a:rPr lang="id-ID" sz="3600" b="1" dirty="0" smtClean="0">
                <a:solidFill>
                  <a:prstClr val="black"/>
                </a:solidFill>
                <a:latin typeface="Arial Rounded MT Bold" panose="020F0704030504030204" pitchFamily="34" charset="0"/>
                <a:cs typeface="Adobe Hebrew" panose="02040503050201020203" pitchFamily="18" charset="-79"/>
              </a:rPr>
              <a:t>Kode</a:t>
            </a:r>
          </a:p>
          <a:p>
            <a:pPr marL="571500" lvl="0" indent="-571500">
              <a:buFontTx/>
              <a:buChar char="-"/>
            </a:pPr>
            <a:r>
              <a:rPr lang="id-ID" sz="3600" b="1" dirty="0" smtClean="0">
                <a:solidFill>
                  <a:prstClr val="black"/>
                </a:solidFill>
                <a:latin typeface="Arial Rounded MT Bold" panose="020F0704030504030204" pitchFamily="34" charset="0"/>
                <a:cs typeface="Adobe Hebrew" panose="02040503050201020203" pitchFamily="18" charset="-79"/>
              </a:rPr>
              <a:t>Indeks</a:t>
            </a:r>
          </a:p>
          <a:p>
            <a:pPr marL="571500" lvl="0" indent="-571500">
              <a:buFontTx/>
              <a:buChar char="-"/>
            </a:pPr>
            <a:r>
              <a:rPr lang="id-ID" sz="3600" b="1" dirty="0" smtClean="0">
                <a:solidFill>
                  <a:prstClr val="black"/>
                </a:solidFill>
                <a:latin typeface="Arial Rounded MT Bold" panose="020F0704030504030204" pitchFamily="34" charset="0"/>
                <a:cs typeface="Adobe Hebrew" panose="02040503050201020203" pitchFamily="18" charset="-79"/>
              </a:rPr>
              <a:t>Tunjuk silang</a:t>
            </a:r>
            <a:endParaRPr lang="id-ID" sz="2000" dirty="0">
              <a:solidFill>
                <a:prstClr val="black"/>
              </a:solidFill>
            </a:endParaRPr>
          </a:p>
        </p:txBody>
      </p:sp>
    </p:spTree>
    <p:extLst>
      <p:ext uri="{BB962C8B-B14F-4D97-AF65-F5344CB8AC3E}">
        <p14:creationId xmlns:p14="http://schemas.microsoft.com/office/powerpoint/2010/main" val="280603083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1007</TotalTime>
  <Words>529</Words>
  <Application>Microsoft Office PowerPoint</Application>
  <PresentationFormat>On-screen Show (4:3)</PresentationFormat>
  <Paragraphs>84</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Composite</vt:lpstr>
      <vt:lpstr>PENGELOLAAN ARSIP DINAMIS AKTIF  2021</vt:lpstr>
      <vt:lpstr>PowerPoint Presentation</vt:lpstr>
      <vt:lpstr>TUJUAN PENGELOLAAN ARSIP DINAMIS </vt:lpstr>
      <vt:lpstr>PENGELOLAAN ARSIP Proses pembuatan sarana bantu penemuan kembali arsip berdasarkan kaidah kearsipan yang berlaku </vt:lpstr>
      <vt:lpstr>PowerPoint Presentation</vt:lpstr>
      <vt:lpstr> PENGELOLAAN ARSIP DINAMIS</vt:lpstr>
      <vt:lpstr>PENATAAN DAN PENYIMPANAN ARSIP </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URGENSI PENGAWASAN PARTISIPATIF DALAM PEMILU 2019</dc:title>
  <dc:creator>ismail - [2010]</dc:creator>
  <cp:lastModifiedBy>IT HELPDESK</cp:lastModifiedBy>
  <cp:revision>112</cp:revision>
  <cp:lastPrinted>2021-02-09T00:36:42Z</cp:lastPrinted>
  <dcterms:created xsi:type="dcterms:W3CDTF">2018-09-20T06:00:01Z</dcterms:created>
  <dcterms:modified xsi:type="dcterms:W3CDTF">2021-02-09T02:09:25Z</dcterms:modified>
</cp:coreProperties>
</file>